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0" r:id="rId5"/>
    <p:sldId id="260" r:id="rId6"/>
    <p:sldId id="271" r:id="rId7"/>
    <p:sldId id="272" r:id="rId8"/>
    <p:sldId id="273" r:id="rId9"/>
    <p:sldId id="275" r:id="rId10"/>
    <p:sldId id="274" r:id="rId11"/>
    <p:sldId id="276" r:id="rId12"/>
    <p:sldId id="281" r:id="rId13"/>
    <p:sldId id="277" r:id="rId14"/>
    <p:sldId id="278" r:id="rId15"/>
    <p:sldId id="279" r:id="rId16"/>
    <p:sldId id="280"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4WuCVenf+cl77ihFnHVzsQ==" hashData="A43lZJCbEp/wJgqGblvO0CcENP8="/>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1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3E007B-0B2B-4B67-A9AF-E092FDE27FB6}" type="datetimeFigureOut">
              <a:rPr lang="es-MX" smtClean="0"/>
              <a:t>22/06/2016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3B277E-8399-407F-9DFC-C01A0F6FF6BB}"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F3E007B-0B2B-4B67-A9AF-E092FDE27FB6}" type="datetimeFigureOut">
              <a:rPr lang="es-MX" smtClean="0"/>
              <a:t>22/06/2016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3B277E-8399-407F-9DFC-C01A0F6FF6BB}"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F3E007B-0B2B-4B67-A9AF-E092FDE27FB6}" type="datetimeFigureOut">
              <a:rPr lang="es-MX" smtClean="0"/>
              <a:t>22/06/2016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3B277E-8399-407F-9DFC-C01A0F6FF6BB}" type="slidenum">
              <a:rPr lang="es-MX" smtClean="0"/>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F3E007B-0B2B-4B67-A9AF-E092FDE27FB6}" type="datetimeFigureOut">
              <a:rPr lang="es-MX" smtClean="0"/>
              <a:t>22/06/2016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3B277E-8399-407F-9DFC-C01A0F6FF6BB}"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F3E007B-0B2B-4B67-A9AF-E092FDE27FB6}" type="datetimeFigureOut">
              <a:rPr lang="es-MX" smtClean="0"/>
              <a:t>22/06/2016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3B277E-8399-407F-9DFC-C01A0F6FF6BB}"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F3E007B-0B2B-4B67-A9AF-E092FDE27FB6}" type="datetimeFigureOut">
              <a:rPr lang="es-MX" smtClean="0"/>
              <a:t>22/06/2016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E3B277E-8399-407F-9DFC-C01A0F6FF6BB}" type="slidenum">
              <a:rPr lang="es-MX" smtClean="0"/>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F3E007B-0B2B-4B67-A9AF-E092FDE27FB6}" type="datetimeFigureOut">
              <a:rPr lang="es-MX" smtClean="0"/>
              <a:t>22/06/2016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E3B277E-8399-407F-9DFC-C01A0F6FF6BB}"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F3E007B-0B2B-4B67-A9AF-E092FDE27FB6}" type="datetimeFigureOut">
              <a:rPr lang="es-MX" smtClean="0"/>
              <a:t>22/06/2016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E3B277E-8399-407F-9DFC-C01A0F6FF6BB}"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F3E007B-0B2B-4B67-A9AF-E092FDE27FB6}" type="datetimeFigureOut">
              <a:rPr lang="es-MX" smtClean="0"/>
              <a:t>22/06/2016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E3B277E-8399-407F-9DFC-C01A0F6FF6BB}"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F3E007B-0B2B-4B67-A9AF-E092FDE27FB6}" type="datetimeFigureOut">
              <a:rPr lang="es-MX" smtClean="0"/>
              <a:t>22/06/2016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E3B277E-8399-407F-9DFC-C01A0F6FF6BB}" type="slidenum">
              <a:rPr lang="es-MX" smtClean="0"/>
              <a:t>‹Nº›</a:t>
            </a:fld>
            <a:endParaRPr lang="es-MX"/>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3E007B-0B2B-4B67-A9AF-E092FDE27FB6}" type="datetimeFigureOut">
              <a:rPr lang="es-MX" smtClean="0"/>
              <a:t>22/06/2016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E3B277E-8399-407F-9DFC-C01A0F6FF6BB}" type="slidenum">
              <a:rPr lang="es-MX" smtClean="0"/>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F3E007B-0B2B-4B67-A9AF-E092FDE27FB6}" type="datetimeFigureOut">
              <a:rPr lang="es-MX" smtClean="0"/>
              <a:t>22/06/2016</a:t>
            </a:fld>
            <a:endParaRPr lang="es-MX"/>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E3B277E-8399-407F-9DFC-C01A0F6FF6BB}" type="slidenum">
              <a:rPr lang="es-MX" smtClean="0"/>
              <a:t>‹Nº›</a:t>
            </a:fld>
            <a:endParaRPr lang="es-MX"/>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76872"/>
            <a:ext cx="7772400" cy="1780108"/>
          </a:xfrm>
        </p:spPr>
        <p:txBody>
          <a:bodyPr>
            <a:normAutofit fontScale="90000"/>
          </a:bodyPr>
          <a:lstStyle/>
          <a:p>
            <a:r>
              <a:rPr lang="es-MX" dirty="0" smtClean="0">
                <a:solidFill>
                  <a:schemeClr val="tx1"/>
                </a:solidFill>
              </a:rPr>
              <a:t>Algunas consideraciones para realizar un diagnóstico colegiado</a:t>
            </a:r>
            <a:endParaRPr lang="es-MX" dirty="0">
              <a:solidFill>
                <a:schemeClr val="tx1"/>
              </a:solidFill>
            </a:endParaRPr>
          </a:p>
        </p:txBody>
      </p:sp>
      <p:sp>
        <p:nvSpPr>
          <p:cNvPr id="3" name="2 Subtítulo"/>
          <p:cNvSpPr>
            <a:spLocks noGrp="1"/>
          </p:cNvSpPr>
          <p:nvPr>
            <p:ph type="subTitle" idx="1"/>
          </p:nvPr>
        </p:nvSpPr>
        <p:spPr>
          <a:xfrm>
            <a:off x="2735796" y="4725144"/>
            <a:ext cx="4044066" cy="1152128"/>
          </a:xfrm>
        </p:spPr>
        <p:txBody>
          <a:bodyPr/>
          <a:lstStyle/>
          <a:p>
            <a:endParaRPr lang="es-MX" dirty="0">
              <a:solidFill>
                <a:schemeClr val="tx1"/>
              </a:solidFill>
            </a:endParaRPr>
          </a:p>
          <a:p>
            <a:r>
              <a:rPr lang="es-MX" dirty="0" smtClean="0">
                <a:solidFill>
                  <a:schemeClr val="tx1"/>
                </a:solidFill>
              </a:rPr>
              <a:t>Verano 2016</a:t>
            </a:r>
            <a:endParaRPr lang="es-MX" dirty="0">
              <a:solidFill>
                <a:schemeClr val="tx1"/>
              </a:solidFill>
            </a:endParaRPr>
          </a:p>
        </p:txBody>
      </p:sp>
      <p:pic>
        <p:nvPicPr>
          <p:cNvPr id="4" name="3 Image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76672"/>
            <a:ext cx="1371600" cy="1054100"/>
          </a:xfrm>
          <a:prstGeom prst="rect">
            <a:avLst/>
          </a:prstGeom>
          <a:noFill/>
          <a:ln>
            <a:noFill/>
          </a:ln>
        </p:spPr>
      </p:pic>
      <p:pic>
        <p:nvPicPr>
          <p:cNvPr id="5" name="4 Imagen" descr="C:\Users\Beto\Desktop\LOGOTIPOS\ENGRANDE.jpg"/>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80312" y="476672"/>
            <a:ext cx="1358900" cy="1067435"/>
          </a:xfrm>
          <a:prstGeom prst="rect">
            <a:avLst/>
          </a:prstGeom>
          <a:noFill/>
          <a:ln>
            <a:noFill/>
          </a:ln>
        </p:spPr>
      </p:pic>
      <p:sp>
        <p:nvSpPr>
          <p:cNvPr id="7" name="2 Subtítulo"/>
          <p:cNvSpPr txBox="1">
            <a:spLocks/>
          </p:cNvSpPr>
          <p:nvPr/>
        </p:nvSpPr>
        <p:spPr>
          <a:xfrm>
            <a:off x="4927240" y="6241884"/>
            <a:ext cx="4044066"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s-MX" dirty="0" smtClean="0">
                <a:solidFill>
                  <a:schemeClr val="tx1"/>
                </a:solidFill>
              </a:rPr>
              <a:t>Mtro. Sergio Daniel Sánchez Vera</a:t>
            </a:r>
            <a:endParaRPr lang="es-MX" dirty="0">
              <a:solidFill>
                <a:schemeClr val="tx1"/>
              </a:solidFill>
            </a:endParaRPr>
          </a:p>
        </p:txBody>
      </p:sp>
      <p:pic>
        <p:nvPicPr>
          <p:cNvPr id="8" name="Imagen 5" descr="LOGOTIPO CON SOMBRA BLANCA"/>
          <p:cNvPicPr/>
          <p:nvPr/>
        </p:nvPicPr>
        <p:blipFill>
          <a:blip r:embed="rId4" cstate="print"/>
          <a:srcRect/>
          <a:stretch>
            <a:fillRect/>
          </a:stretch>
        </p:blipFill>
        <p:spPr bwMode="auto">
          <a:xfrm>
            <a:off x="3941625" y="204351"/>
            <a:ext cx="1566479" cy="544641"/>
          </a:xfrm>
          <a:prstGeom prst="rect">
            <a:avLst/>
          </a:prstGeom>
          <a:noFill/>
          <a:ln w="9525">
            <a:noFill/>
            <a:miter lim="800000"/>
            <a:headEnd/>
            <a:tailEnd/>
          </a:ln>
        </p:spPr>
      </p:pic>
      <p:pic>
        <p:nvPicPr>
          <p:cNvPr id="9"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3869" y="1151191"/>
            <a:ext cx="1644881" cy="1064974"/>
          </a:xfrm>
          <a:prstGeom prst="rect">
            <a:avLst/>
          </a:prstGeom>
        </p:spPr>
      </p:pic>
      <p:pic>
        <p:nvPicPr>
          <p:cNvPr id="10" name="9 Imagen" descr="Logo_CDMToluca1"/>
          <p:cNvPicPr/>
          <p:nvPr/>
        </p:nvPicPr>
        <p:blipFill>
          <a:blip r:embed="rId6">
            <a:extLst>
              <a:ext uri="{28A0092B-C50C-407E-A947-70E740481C1C}">
                <a14:useLocalDpi xmlns:a14="http://schemas.microsoft.com/office/drawing/2010/main" val="0"/>
              </a:ext>
            </a:extLst>
          </a:blip>
          <a:srcRect/>
          <a:stretch>
            <a:fillRect/>
          </a:stretch>
        </p:blipFill>
        <p:spPr bwMode="auto">
          <a:xfrm>
            <a:off x="1136817" y="5552173"/>
            <a:ext cx="1411799" cy="985549"/>
          </a:xfrm>
          <a:prstGeom prst="rect">
            <a:avLst/>
          </a:prstGeom>
          <a:noFill/>
          <a:ln>
            <a:noFill/>
          </a:ln>
        </p:spPr>
      </p:pic>
    </p:spTree>
    <p:extLst>
      <p:ext uri="{BB962C8B-B14F-4D97-AF65-F5344CB8AC3E}">
        <p14:creationId xmlns:p14="http://schemas.microsoft.com/office/powerpoint/2010/main" val="2325669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tse1.mm.bing.net/th?id=OIP.Mbe585d9d08d2a8ed7d0d017f030fd00ao0&amp;pid=15.1&amp;P=0&amp;w=221&amp;h=167"/>
          <p:cNvPicPr>
            <a:picLocks noChangeAspect="1" noChangeArrowheads="1"/>
          </p:cNvPicPr>
          <p:nvPr/>
        </p:nvPicPr>
        <p:blipFill rotWithShape="1">
          <a:blip r:embed="rId2">
            <a:extLst>
              <a:ext uri="{28A0092B-C50C-407E-A947-70E740481C1C}">
                <a14:useLocalDpi xmlns:a14="http://schemas.microsoft.com/office/drawing/2010/main" val="0"/>
              </a:ext>
            </a:extLst>
          </a:blip>
          <a:srcRect t="12964" b="19430"/>
          <a:stretch/>
        </p:blipFill>
        <p:spPr bwMode="auto">
          <a:xfrm>
            <a:off x="1509237" y="3573016"/>
            <a:ext cx="6022971" cy="305851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34236" y="1196752"/>
            <a:ext cx="8064896" cy="215443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rPr>
              <a:t>“Cualquier decisión o práctica profesional –de  docentes y directivos escolares- debería estar precedida por un diagnóstico adecuado. Precisamente por eso decimos que es una </a:t>
            </a:r>
            <a:r>
              <a:rPr lang="es-MX" sz="2000" b="1" i="1" dirty="0">
                <a:solidFill>
                  <a:srgbClr val="FF0000"/>
                </a:solidFill>
              </a:rPr>
              <a:t>actuación profesional</a:t>
            </a:r>
            <a:r>
              <a:rPr lang="es-MX" dirty="0" smtClean="0">
                <a:solidFill>
                  <a:schemeClr val="tx1"/>
                </a:solidFill>
              </a:rPr>
              <a:t>, pues quien la desarrolla </a:t>
            </a:r>
            <a:r>
              <a:rPr lang="es-MX" sz="2000" b="1" i="1" dirty="0" smtClean="0">
                <a:solidFill>
                  <a:srgbClr val="FF0000"/>
                </a:solidFill>
              </a:rPr>
              <a:t>es capaz de justificarla, de explicar los motivos, de argumentarla con conocimiento de causa, al que llegó mediante procesos de reflexión y análisis sistemáticos y fundamentados</a:t>
            </a:r>
            <a:r>
              <a:rPr lang="es-MX" dirty="0" smtClean="0">
                <a:solidFill>
                  <a:schemeClr val="tx1"/>
                </a:solidFill>
              </a:rPr>
              <a:t>”</a:t>
            </a:r>
          </a:p>
          <a:p>
            <a:pPr algn="r"/>
            <a:r>
              <a:rPr lang="es-MX" dirty="0" smtClean="0">
                <a:solidFill>
                  <a:schemeClr val="tx1"/>
                </a:solidFill>
              </a:rPr>
              <a:t>Serafín Antúnez</a:t>
            </a:r>
          </a:p>
        </p:txBody>
      </p:sp>
      <p:sp>
        <p:nvSpPr>
          <p:cNvPr id="9" name="8 CuadroTexto"/>
          <p:cNvSpPr txBox="1"/>
          <p:nvPr/>
        </p:nvSpPr>
        <p:spPr>
          <a:xfrm>
            <a:off x="2493002" y="375047"/>
            <a:ext cx="6687510" cy="461665"/>
          </a:xfrm>
          <a:prstGeom prst="rect">
            <a:avLst/>
          </a:prstGeom>
          <a:noFill/>
        </p:spPr>
        <p:txBody>
          <a:bodyPr wrap="square" rtlCol="0">
            <a:spAutoFit/>
          </a:bodyPr>
          <a:lstStyle/>
          <a:p>
            <a:pPr algn="ctr"/>
            <a:r>
              <a:rPr lang="es-MX" sz="2400" dirty="0" smtClean="0"/>
              <a:t>Entonces, el diagnóstico es esencial porque…</a:t>
            </a:r>
            <a:endParaRPr lang="es-MX" sz="2400" dirty="0"/>
          </a:p>
        </p:txBody>
      </p:sp>
    </p:spTree>
    <p:extLst>
      <p:ext uri="{BB962C8B-B14F-4D97-AF65-F5344CB8AC3E}">
        <p14:creationId xmlns:p14="http://schemas.microsoft.com/office/powerpoint/2010/main" val="4154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2500"/>
                            </p:stCondLst>
                            <p:childTnLst>
                              <p:par>
                                <p:cTn id="13" presetID="15" presetClass="entr" presetSubtype="0"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000" fill="hold"/>
                                        <p:tgtEl>
                                          <p:spTgt spid="8196"/>
                                        </p:tgtEl>
                                        <p:attrNameLst>
                                          <p:attrName>ppt_w</p:attrName>
                                        </p:attrNameLst>
                                      </p:cBhvr>
                                      <p:tavLst>
                                        <p:tav tm="0">
                                          <p:val>
                                            <p:fltVal val="0"/>
                                          </p:val>
                                        </p:tav>
                                        <p:tav tm="100000">
                                          <p:val>
                                            <p:strVal val="#ppt_w"/>
                                          </p:val>
                                        </p:tav>
                                      </p:tavLst>
                                    </p:anim>
                                    <p:anim calcmode="lin" valueType="num">
                                      <p:cBhvr>
                                        <p:cTn id="16" dur="1000" fill="hold"/>
                                        <p:tgtEl>
                                          <p:spTgt spid="8196"/>
                                        </p:tgtEl>
                                        <p:attrNameLst>
                                          <p:attrName>ppt_h</p:attrName>
                                        </p:attrNameLst>
                                      </p:cBhvr>
                                      <p:tavLst>
                                        <p:tav tm="0">
                                          <p:val>
                                            <p:fltVal val="0"/>
                                          </p:val>
                                        </p:tav>
                                        <p:tav tm="100000">
                                          <p:val>
                                            <p:strVal val="#ppt_h"/>
                                          </p:val>
                                        </p:tav>
                                      </p:tavLst>
                                    </p:anim>
                                    <p:anim calcmode="lin" valueType="num">
                                      <p:cBhvr>
                                        <p:cTn id="17"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Elipse"/>
          <p:cNvSpPr/>
          <p:nvPr/>
        </p:nvSpPr>
        <p:spPr>
          <a:xfrm>
            <a:off x="0" y="873571"/>
            <a:ext cx="9144000" cy="57397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683568" y="188640"/>
            <a:ext cx="8352928" cy="400110"/>
          </a:xfrm>
          <a:prstGeom prst="rect">
            <a:avLst/>
          </a:prstGeom>
          <a:noFill/>
        </p:spPr>
        <p:txBody>
          <a:bodyPr wrap="square" rtlCol="0">
            <a:spAutoFit/>
          </a:bodyPr>
          <a:lstStyle/>
          <a:p>
            <a:pPr algn="ctr"/>
            <a:r>
              <a:rPr lang="es-MX" sz="2000" dirty="0" smtClean="0"/>
              <a:t>Entonces ¿de qué manera podemos planificar y sistematizar el diagnóstico?</a:t>
            </a:r>
            <a:endParaRPr lang="es-MX" sz="2000" dirty="0"/>
          </a:p>
        </p:txBody>
      </p:sp>
      <p:sp>
        <p:nvSpPr>
          <p:cNvPr id="10" name="9 CuadroTexto"/>
          <p:cNvSpPr txBox="1"/>
          <p:nvPr/>
        </p:nvSpPr>
        <p:spPr>
          <a:xfrm>
            <a:off x="466222" y="548680"/>
            <a:ext cx="8352928" cy="400110"/>
          </a:xfrm>
          <a:prstGeom prst="rect">
            <a:avLst/>
          </a:prstGeom>
          <a:noFill/>
        </p:spPr>
        <p:txBody>
          <a:bodyPr wrap="square" rtlCol="0">
            <a:spAutoFit/>
          </a:bodyPr>
          <a:lstStyle/>
          <a:p>
            <a:pPr algn="ctr"/>
            <a:r>
              <a:rPr lang="es-MX" sz="2000" dirty="0" smtClean="0"/>
              <a:t>Contamos con una base sobre la que debemos charlar:</a:t>
            </a:r>
            <a:endParaRPr lang="es-MX" sz="2000" dirty="0"/>
          </a:p>
        </p:txBody>
      </p:sp>
      <p:sp>
        <p:nvSpPr>
          <p:cNvPr id="11" name="10 CuadroTexto"/>
          <p:cNvSpPr txBox="1"/>
          <p:nvPr/>
        </p:nvSpPr>
        <p:spPr>
          <a:xfrm>
            <a:off x="2663127" y="2476332"/>
            <a:ext cx="3580415" cy="2207240"/>
          </a:xfrm>
          <a:prstGeom prst="ellipse">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600" dirty="0" smtClean="0"/>
              <a:t>SISTEMA BÁSICO</a:t>
            </a:r>
          </a:p>
          <a:p>
            <a:pPr algn="ctr"/>
            <a:r>
              <a:rPr lang="es-MX" sz="1600" dirty="0" smtClean="0"/>
              <a:t>DE MEJORA</a:t>
            </a:r>
          </a:p>
          <a:p>
            <a:pPr algn="ctr"/>
            <a:r>
              <a:rPr lang="es-MX" sz="1600" dirty="0" smtClean="0"/>
              <a:t>Mejora de Aprendizajes</a:t>
            </a:r>
          </a:p>
          <a:p>
            <a:pPr algn="ctr"/>
            <a:r>
              <a:rPr lang="es-MX" sz="1600" dirty="0" smtClean="0"/>
              <a:t>Normalidad Mínima</a:t>
            </a:r>
          </a:p>
          <a:p>
            <a:pPr algn="ctr"/>
            <a:r>
              <a:rPr lang="es-MX" sz="1600" dirty="0" smtClean="0"/>
              <a:t>Rezago Escolar</a:t>
            </a:r>
          </a:p>
          <a:p>
            <a:pPr algn="ctr"/>
            <a:r>
              <a:rPr lang="es-MX" sz="1600" dirty="0" smtClean="0"/>
              <a:t>Convivencia Armónica</a:t>
            </a:r>
          </a:p>
        </p:txBody>
      </p:sp>
      <p:sp>
        <p:nvSpPr>
          <p:cNvPr id="12" name="11 CuadroTexto"/>
          <p:cNvSpPr txBox="1"/>
          <p:nvPr/>
        </p:nvSpPr>
        <p:spPr>
          <a:xfrm>
            <a:off x="536380" y="6413266"/>
            <a:ext cx="8352928" cy="400110"/>
          </a:xfrm>
          <a:prstGeom prst="rect">
            <a:avLst/>
          </a:prstGeom>
          <a:noFill/>
        </p:spPr>
        <p:txBody>
          <a:bodyPr wrap="square" rtlCol="0">
            <a:spAutoFit/>
          </a:bodyPr>
          <a:lstStyle/>
          <a:p>
            <a:pPr algn="ctr"/>
            <a:r>
              <a:rPr lang="es-MX" sz="2000" dirty="0" smtClean="0"/>
              <a:t>Que debemos cuestionar desde diferentes dimensiones de la escuela…</a:t>
            </a:r>
            <a:endParaRPr lang="es-MX" sz="2000" dirty="0"/>
          </a:p>
        </p:txBody>
      </p:sp>
      <p:grpSp>
        <p:nvGrpSpPr>
          <p:cNvPr id="2" name="1 Grupo"/>
          <p:cNvGrpSpPr/>
          <p:nvPr/>
        </p:nvGrpSpPr>
        <p:grpSpPr>
          <a:xfrm>
            <a:off x="179512" y="3161035"/>
            <a:ext cx="2483615" cy="858857"/>
            <a:chOff x="179512" y="3161035"/>
            <a:chExt cx="2483615" cy="858857"/>
          </a:xfrm>
        </p:grpSpPr>
        <p:sp>
          <p:nvSpPr>
            <p:cNvPr id="17" name="16 CuadroTexto"/>
            <p:cNvSpPr txBox="1"/>
            <p:nvPr/>
          </p:nvSpPr>
          <p:spPr>
            <a:xfrm>
              <a:off x="179512" y="3161035"/>
              <a:ext cx="1800200" cy="858857"/>
            </a:xfrm>
            <a:prstGeom prst="beve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dirty="0" smtClean="0"/>
                <a:t>DIMENSIÓN</a:t>
              </a:r>
            </a:p>
            <a:p>
              <a:pPr algn="ctr"/>
              <a:r>
                <a:rPr lang="es-MX" dirty="0" smtClean="0"/>
                <a:t>ACADÉMICA</a:t>
              </a:r>
              <a:endParaRPr lang="es-MX" dirty="0"/>
            </a:p>
          </p:txBody>
        </p:sp>
        <p:cxnSp>
          <p:nvCxnSpPr>
            <p:cNvPr id="14" name="13 Conector recto de flecha"/>
            <p:cNvCxnSpPr>
              <a:stCxn id="17" idx="0"/>
              <a:endCxn id="11" idx="2"/>
            </p:cNvCxnSpPr>
            <p:nvPr/>
          </p:nvCxnSpPr>
          <p:spPr>
            <a:xfrm flipV="1">
              <a:off x="1979712" y="3579952"/>
              <a:ext cx="683415" cy="105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6" name="5 Grupo"/>
          <p:cNvGrpSpPr/>
          <p:nvPr/>
        </p:nvGrpSpPr>
        <p:grpSpPr>
          <a:xfrm>
            <a:off x="6012160" y="2046903"/>
            <a:ext cx="2454277" cy="1022057"/>
            <a:chOff x="6012160" y="2046903"/>
            <a:chExt cx="2454277" cy="1022057"/>
          </a:xfrm>
        </p:grpSpPr>
        <p:sp>
          <p:nvSpPr>
            <p:cNvPr id="15" name="14 CuadroTexto"/>
            <p:cNvSpPr txBox="1"/>
            <p:nvPr/>
          </p:nvSpPr>
          <p:spPr>
            <a:xfrm>
              <a:off x="6666237" y="2046903"/>
              <a:ext cx="1800200" cy="858857"/>
            </a:xfrm>
            <a:prstGeom prst="beve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dirty="0" smtClean="0"/>
                <a:t>DIMENSIÓN</a:t>
              </a:r>
            </a:p>
            <a:p>
              <a:pPr algn="ctr"/>
              <a:r>
                <a:rPr lang="es-MX" dirty="0" smtClean="0"/>
                <a:t>SERVICIOS</a:t>
              </a:r>
              <a:endParaRPr lang="es-MX" dirty="0"/>
            </a:p>
          </p:txBody>
        </p:sp>
        <p:cxnSp>
          <p:nvCxnSpPr>
            <p:cNvPr id="21" name="20 Conector recto de flecha"/>
            <p:cNvCxnSpPr>
              <a:stCxn id="15" idx="4"/>
            </p:cNvCxnSpPr>
            <p:nvPr/>
          </p:nvCxnSpPr>
          <p:spPr>
            <a:xfrm flipH="1">
              <a:off x="6012160" y="2476332"/>
              <a:ext cx="654077" cy="592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5" name="4 Grupo"/>
          <p:cNvGrpSpPr/>
          <p:nvPr/>
        </p:nvGrpSpPr>
        <p:grpSpPr>
          <a:xfrm>
            <a:off x="5719202" y="4254143"/>
            <a:ext cx="3007647" cy="858857"/>
            <a:chOff x="5719202" y="4254143"/>
            <a:chExt cx="3007647" cy="858857"/>
          </a:xfrm>
        </p:grpSpPr>
        <p:sp>
          <p:nvSpPr>
            <p:cNvPr id="16" name="15 CuadroTexto"/>
            <p:cNvSpPr txBox="1"/>
            <p:nvPr/>
          </p:nvSpPr>
          <p:spPr>
            <a:xfrm>
              <a:off x="6405825" y="4254143"/>
              <a:ext cx="2321024" cy="858857"/>
            </a:xfrm>
            <a:prstGeom prst="beve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dirty="0" smtClean="0"/>
                <a:t>DIMENSIÓN</a:t>
              </a:r>
            </a:p>
            <a:p>
              <a:pPr algn="ctr"/>
              <a:r>
                <a:rPr lang="es-MX" dirty="0" smtClean="0"/>
                <a:t>ADMINISTRACIÓN</a:t>
              </a:r>
              <a:endParaRPr lang="es-MX" dirty="0"/>
            </a:p>
          </p:txBody>
        </p:sp>
        <p:cxnSp>
          <p:nvCxnSpPr>
            <p:cNvPr id="23" name="22 Conector recto de flecha"/>
            <p:cNvCxnSpPr>
              <a:stCxn id="16" idx="4"/>
              <a:endCxn id="11" idx="5"/>
            </p:cNvCxnSpPr>
            <p:nvPr/>
          </p:nvCxnSpPr>
          <p:spPr>
            <a:xfrm flipH="1" flipV="1">
              <a:off x="5719202" y="4360329"/>
              <a:ext cx="686623" cy="3232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 name="3 Grupo"/>
          <p:cNvGrpSpPr/>
          <p:nvPr/>
        </p:nvGrpSpPr>
        <p:grpSpPr>
          <a:xfrm>
            <a:off x="3553234" y="4694082"/>
            <a:ext cx="1800200" cy="1695459"/>
            <a:chOff x="3553234" y="4694082"/>
            <a:chExt cx="1800200" cy="1695459"/>
          </a:xfrm>
        </p:grpSpPr>
        <p:sp>
          <p:nvSpPr>
            <p:cNvPr id="7" name="6 CuadroTexto"/>
            <p:cNvSpPr txBox="1"/>
            <p:nvPr/>
          </p:nvSpPr>
          <p:spPr>
            <a:xfrm>
              <a:off x="3553234" y="5162602"/>
              <a:ext cx="1800200" cy="1226939"/>
            </a:xfrm>
            <a:prstGeom prst="beve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dirty="0" smtClean="0"/>
                <a:t>DIMENSIÓN</a:t>
              </a:r>
            </a:p>
            <a:p>
              <a:pPr algn="ctr"/>
              <a:r>
                <a:rPr lang="es-MX" dirty="0" smtClean="0"/>
                <a:t>RECURSOS</a:t>
              </a:r>
            </a:p>
            <a:p>
              <a:pPr algn="ctr"/>
              <a:r>
                <a:rPr lang="es-MX" dirty="0" smtClean="0"/>
                <a:t>HUMANOS</a:t>
              </a:r>
              <a:endParaRPr lang="es-MX" dirty="0"/>
            </a:p>
          </p:txBody>
        </p:sp>
        <p:cxnSp>
          <p:nvCxnSpPr>
            <p:cNvPr id="24" name="23 Conector recto de flecha"/>
            <p:cNvCxnSpPr/>
            <p:nvPr/>
          </p:nvCxnSpPr>
          <p:spPr>
            <a:xfrm flipV="1">
              <a:off x="4536657" y="4694082"/>
              <a:ext cx="0" cy="4294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 name="2 Grupo"/>
          <p:cNvGrpSpPr/>
          <p:nvPr/>
        </p:nvGrpSpPr>
        <p:grpSpPr>
          <a:xfrm>
            <a:off x="3247200" y="1034296"/>
            <a:ext cx="2412268" cy="1442036"/>
            <a:chOff x="3247200" y="1034296"/>
            <a:chExt cx="2412268" cy="1442036"/>
          </a:xfrm>
        </p:grpSpPr>
        <p:sp>
          <p:nvSpPr>
            <p:cNvPr id="18" name="17 CuadroTexto"/>
            <p:cNvSpPr txBox="1"/>
            <p:nvPr/>
          </p:nvSpPr>
          <p:spPr>
            <a:xfrm>
              <a:off x="3247200" y="1034296"/>
              <a:ext cx="2412268" cy="858857"/>
            </a:xfrm>
            <a:prstGeom prst="bevel">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dirty="0" smtClean="0"/>
                <a:t>DIMENSIÓN</a:t>
              </a:r>
            </a:p>
            <a:p>
              <a:pPr algn="ctr"/>
              <a:r>
                <a:rPr lang="es-MX" dirty="0" smtClean="0"/>
                <a:t>ORGANIZACIÓN</a:t>
              </a:r>
              <a:endParaRPr lang="es-MX" dirty="0"/>
            </a:p>
          </p:txBody>
        </p:sp>
        <p:cxnSp>
          <p:nvCxnSpPr>
            <p:cNvPr id="25" name="24 Conector recto de flecha"/>
            <p:cNvCxnSpPr>
              <a:endCxn id="11" idx="0"/>
            </p:cNvCxnSpPr>
            <p:nvPr/>
          </p:nvCxnSpPr>
          <p:spPr>
            <a:xfrm>
              <a:off x="4453334" y="1933130"/>
              <a:ext cx="1" cy="5432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8831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0-#ppt_w/2"/>
                                          </p:val>
                                        </p:tav>
                                        <p:tav tm="100000">
                                          <p:val>
                                            <p:strVal val="#ppt_x"/>
                                          </p:val>
                                        </p:tav>
                                      </p:tavLst>
                                    </p:anim>
                                    <p:anim calcmode="lin" valueType="num">
                                      <p:cBhvr additive="base">
                                        <p:cTn id="3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0" fill="hold"/>
                                        <p:tgtEl>
                                          <p:spTgt spid="3"/>
                                        </p:tgtEl>
                                        <p:attrNameLst>
                                          <p:attrName>ppt_x</p:attrName>
                                        </p:attrNameLst>
                                      </p:cBhvr>
                                      <p:tavLst>
                                        <p:tav tm="0">
                                          <p:val>
                                            <p:strVal val="#ppt_x"/>
                                          </p:val>
                                        </p:tav>
                                        <p:tav tm="100000">
                                          <p:val>
                                            <p:strVal val="#ppt_x"/>
                                          </p:val>
                                        </p:tav>
                                      </p:tavLst>
                                    </p:anim>
                                    <p:anim calcmode="lin" valueType="num">
                                      <p:cBhvr additive="base">
                                        <p:cTn id="3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1+#ppt_w/2"/>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1+#ppt_w/2"/>
                                          </p:val>
                                        </p:tav>
                                        <p:tav tm="100000">
                                          <p:val>
                                            <p:strVal val="#ppt_x"/>
                                          </p:val>
                                        </p:tav>
                                      </p:tavLst>
                                    </p:anim>
                                    <p:anim calcmode="lin" valueType="num">
                                      <p:cBhvr additive="base">
                                        <p:cTn id="5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 grpId="0"/>
      <p:bldP spid="10" grpId="0"/>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92692" y="1916832"/>
            <a:ext cx="4776236" cy="397031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rPr>
              <a:t>Discutimos sobre:</a:t>
            </a:r>
          </a:p>
          <a:p>
            <a:pPr algn="just"/>
            <a:endParaRPr lang="es-MX" dirty="0" smtClean="0">
              <a:solidFill>
                <a:schemeClr val="tx1"/>
              </a:solidFill>
            </a:endParaRPr>
          </a:p>
          <a:p>
            <a:pPr marL="285750" indent="-285750" algn="just">
              <a:buFont typeface="Arial" panose="020B0604020202020204" pitchFamily="34" charset="0"/>
              <a:buChar char="•"/>
            </a:pPr>
            <a:r>
              <a:rPr lang="es-MX" dirty="0" smtClean="0">
                <a:solidFill>
                  <a:schemeClr val="tx1"/>
                </a:solidFill>
              </a:rPr>
              <a:t>Decisiones y prácticas relacionadas a la selección de contenidos, evaluación, materiales y métodos </a:t>
            </a:r>
            <a:r>
              <a:rPr lang="es-MX" dirty="0" smtClean="0">
                <a:solidFill>
                  <a:schemeClr val="tx1"/>
                </a:solidFill>
              </a:rPr>
              <a:t>didácticos.</a:t>
            </a:r>
            <a:endParaRPr lang="es-MX" dirty="0" smtClean="0">
              <a:solidFill>
                <a:schemeClr val="tx1"/>
              </a:solidFill>
            </a:endParaRPr>
          </a:p>
          <a:p>
            <a:pPr marL="285750" indent="-285750" algn="just">
              <a:buFont typeface="Arial" panose="020B0604020202020204" pitchFamily="34" charset="0"/>
              <a:buChar char="•"/>
            </a:pPr>
            <a:endParaRPr lang="es-MX" dirty="0">
              <a:solidFill>
                <a:schemeClr val="tx1"/>
              </a:solidFill>
            </a:endParaRPr>
          </a:p>
          <a:p>
            <a:pPr marL="285750" indent="-285750" algn="just">
              <a:buFont typeface="Arial" panose="020B0604020202020204" pitchFamily="34" charset="0"/>
              <a:buChar char="•"/>
            </a:pPr>
            <a:r>
              <a:rPr lang="es-MX" dirty="0" smtClean="0">
                <a:solidFill>
                  <a:schemeClr val="tx1"/>
                </a:solidFill>
              </a:rPr>
              <a:t>Decisiones y prácticas para la promoción de valores, hábitos, normas así como a la orientación escolar y personal.</a:t>
            </a:r>
          </a:p>
          <a:p>
            <a:pPr marL="285750" indent="-285750" algn="just">
              <a:buFont typeface="Arial" panose="020B0604020202020204" pitchFamily="34" charset="0"/>
              <a:buChar char="•"/>
            </a:pPr>
            <a:endParaRPr lang="es-MX" dirty="0">
              <a:solidFill>
                <a:schemeClr val="tx1"/>
              </a:solidFill>
            </a:endParaRPr>
          </a:p>
          <a:p>
            <a:pPr marL="285750" indent="-285750" algn="just">
              <a:buFont typeface="Arial" panose="020B0604020202020204" pitchFamily="34" charset="0"/>
              <a:buChar char="•"/>
            </a:pPr>
            <a:r>
              <a:rPr lang="es-MX" dirty="0" smtClean="0">
                <a:solidFill>
                  <a:schemeClr val="tx1"/>
                </a:solidFill>
              </a:rPr>
              <a:t>Decisiones y prácticas sobre el uso del tiempo, del espacio físico; sobre el trabajo entre profesores y el uso de los recursos materiales.</a:t>
            </a:r>
          </a:p>
        </p:txBody>
      </p:sp>
      <p:sp>
        <p:nvSpPr>
          <p:cNvPr id="9" name="8 CuadroTexto"/>
          <p:cNvSpPr txBox="1"/>
          <p:nvPr/>
        </p:nvSpPr>
        <p:spPr>
          <a:xfrm>
            <a:off x="492692" y="388695"/>
            <a:ext cx="8352928" cy="461665"/>
          </a:xfrm>
          <a:prstGeom prst="rect">
            <a:avLst/>
          </a:prstGeom>
          <a:noFill/>
        </p:spPr>
        <p:txBody>
          <a:bodyPr wrap="square" rtlCol="0">
            <a:spAutoFit/>
          </a:bodyPr>
          <a:lstStyle/>
          <a:p>
            <a:pPr algn="r"/>
            <a:r>
              <a:rPr lang="es-MX" sz="2400" dirty="0" smtClean="0"/>
              <a:t>¿Qué asuntos corresponden a cada dimensión?</a:t>
            </a:r>
            <a:endParaRPr lang="es-MX" sz="2400" dirty="0"/>
          </a:p>
        </p:txBody>
      </p:sp>
      <p:grpSp>
        <p:nvGrpSpPr>
          <p:cNvPr id="2" name="1 Grupo"/>
          <p:cNvGrpSpPr/>
          <p:nvPr/>
        </p:nvGrpSpPr>
        <p:grpSpPr>
          <a:xfrm>
            <a:off x="5560687" y="1737682"/>
            <a:ext cx="3301944" cy="3721776"/>
            <a:chOff x="5560687" y="1737682"/>
            <a:chExt cx="3301944" cy="3721776"/>
          </a:xfrm>
        </p:grpSpPr>
        <p:sp>
          <p:nvSpPr>
            <p:cNvPr id="3" name="2 Rectángulo"/>
            <p:cNvSpPr/>
            <p:nvPr/>
          </p:nvSpPr>
          <p:spPr>
            <a:xfrm>
              <a:off x="6105183" y="1737682"/>
              <a:ext cx="227498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Académica</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42" name="Picture 2" descr="https://tse4.mm.bing.net/th?id=OIP.M69adb82bb1a320a0691b3f9ea8bedfefo0&amp;pid=15.1&amp;P=0&amp;w=205&amp;h=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687" y="3011186"/>
              <a:ext cx="3301944" cy="24482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44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28368" y="1484784"/>
            <a:ext cx="5040560" cy="452431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rPr>
              <a:t>Discutimos sobre:</a:t>
            </a:r>
          </a:p>
          <a:p>
            <a:pPr algn="just"/>
            <a:endParaRPr lang="es-MX" dirty="0" smtClean="0">
              <a:solidFill>
                <a:schemeClr val="tx1"/>
              </a:solidFill>
            </a:endParaRPr>
          </a:p>
          <a:p>
            <a:pPr algn="just"/>
            <a:r>
              <a:rPr lang="es-MX" dirty="0" smtClean="0">
                <a:solidFill>
                  <a:schemeClr val="tx1"/>
                </a:solidFill>
              </a:rPr>
              <a:t>Gestión interna</a:t>
            </a:r>
          </a:p>
          <a:p>
            <a:pPr marL="285750" indent="-285750" algn="just">
              <a:buFont typeface="Arial" panose="020B0604020202020204" pitchFamily="34" charset="0"/>
              <a:buChar char="•"/>
            </a:pPr>
            <a:r>
              <a:rPr lang="es-MX" dirty="0" smtClean="0">
                <a:solidFill>
                  <a:schemeClr val="tx1"/>
                </a:solidFill>
              </a:rPr>
              <a:t>Forma de tomar decisiones al interior del CTE</a:t>
            </a:r>
          </a:p>
          <a:p>
            <a:pPr marL="285750" indent="-285750" algn="just">
              <a:buFont typeface="Arial" panose="020B0604020202020204" pitchFamily="34" charset="0"/>
              <a:buChar char="•"/>
            </a:pPr>
            <a:r>
              <a:rPr lang="es-MX" dirty="0" smtClean="0">
                <a:solidFill>
                  <a:schemeClr val="tx1"/>
                </a:solidFill>
              </a:rPr>
              <a:t>Implementación de dispositivos de comunicación efectiva.</a:t>
            </a:r>
          </a:p>
          <a:p>
            <a:pPr marL="285750" indent="-285750" algn="just">
              <a:buFont typeface="Arial" panose="020B0604020202020204" pitchFamily="34" charset="0"/>
              <a:buChar char="•"/>
            </a:pPr>
            <a:r>
              <a:rPr lang="es-MX" dirty="0" smtClean="0">
                <a:solidFill>
                  <a:schemeClr val="tx1"/>
                </a:solidFill>
              </a:rPr>
              <a:t>Organización de tareas y comisiones.</a:t>
            </a:r>
          </a:p>
          <a:p>
            <a:pPr marL="285750" indent="-285750" algn="just">
              <a:buFont typeface="Arial" panose="020B0604020202020204" pitchFamily="34" charset="0"/>
              <a:buChar char="•"/>
            </a:pPr>
            <a:endParaRPr lang="es-MX" dirty="0">
              <a:solidFill>
                <a:schemeClr val="tx1"/>
              </a:solidFill>
            </a:endParaRPr>
          </a:p>
          <a:p>
            <a:pPr algn="just"/>
            <a:r>
              <a:rPr lang="es-MX" dirty="0" smtClean="0">
                <a:solidFill>
                  <a:schemeClr val="tx1"/>
                </a:solidFill>
              </a:rPr>
              <a:t>Gestión </a:t>
            </a:r>
            <a:r>
              <a:rPr lang="es-MX" dirty="0" smtClean="0">
                <a:solidFill>
                  <a:schemeClr val="tx1"/>
                </a:solidFill>
              </a:rPr>
              <a:t>externa</a:t>
            </a:r>
            <a:endParaRPr lang="es-MX" dirty="0">
              <a:solidFill>
                <a:schemeClr val="tx1"/>
              </a:solidFill>
            </a:endParaRPr>
          </a:p>
          <a:p>
            <a:pPr marL="285750" indent="-285750" algn="just">
              <a:buFont typeface="Arial" panose="020B0604020202020204" pitchFamily="34" charset="0"/>
              <a:buChar char="•"/>
            </a:pPr>
            <a:r>
              <a:rPr lang="es-MX" dirty="0" smtClean="0">
                <a:solidFill>
                  <a:schemeClr val="tx1"/>
                </a:solidFill>
              </a:rPr>
              <a:t>Relación con la supervisión escolar</a:t>
            </a:r>
          </a:p>
          <a:p>
            <a:pPr marL="285750" indent="-285750" algn="just">
              <a:buFont typeface="Arial" panose="020B0604020202020204" pitchFamily="34" charset="0"/>
              <a:buChar char="•"/>
            </a:pPr>
            <a:r>
              <a:rPr lang="es-MX" dirty="0" smtClean="0">
                <a:solidFill>
                  <a:schemeClr val="tx1"/>
                </a:solidFill>
              </a:rPr>
              <a:t>Relación con los </a:t>
            </a:r>
            <a:r>
              <a:rPr lang="es-MX" dirty="0" smtClean="0">
                <a:solidFill>
                  <a:schemeClr val="tx1"/>
                </a:solidFill>
              </a:rPr>
              <a:t>organismos </a:t>
            </a:r>
            <a:r>
              <a:rPr lang="es-MX" dirty="0" smtClean="0">
                <a:solidFill>
                  <a:schemeClr val="tx1"/>
                </a:solidFill>
              </a:rPr>
              <a:t>de Padres de Familia</a:t>
            </a:r>
          </a:p>
          <a:p>
            <a:pPr marL="285750" indent="-285750" algn="just">
              <a:buFont typeface="Arial" panose="020B0604020202020204" pitchFamily="34" charset="0"/>
              <a:buChar char="•"/>
            </a:pPr>
            <a:r>
              <a:rPr lang="es-MX" dirty="0" smtClean="0">
                <a:solidFill>
                  <a:schemeClr val="tx1"/>
                </a:solidFill>
              </a:rPr>
              <a:t>Relación con instituciones de formación docente.</a:t>
            </a:r>
          </a:p>
          <a:p>
            <a:pPr marL="285750" indent="-285750" algn="just">
              <a:buFont typeface="Arial" panose="020B0604020202020204" pitchFamily="34" charset="0"/>
              <a:buChar char="•"/>
            </a:pPr>
            <a:r>
              <a:rPr lang="es-MX" dirty="0" smtClean="0">
                <a:solidFill>
                  <a:schemeClr val="tx1"/>
                </a:solidFill>
              </a:rPr>
              <a:t>Acciones para proyectar la imagen de la escuela</a:t>
            </a:r>
          </a:p>
        </p:txBody>
      </p:sp>
      <p:grpSp>
        <p:nvGrpSpPr>
          <p:cNvPr id="2" name="1 Grupo"/>
          <p:cNvGrpSpPr/>
          <p:nvPr/>
        </p:nvGrpSpPr>
        <p:grpSpPr>
          <a:xfrm>
            <a:off x="5505109" y="1737682"/>
            <a:ext cx="3475136" cy="4117187"/>
            <a:chOff x="5505109" y="1737682"/>
            <a:chExt cx="3475136" cy="4117187"/>
          </a:xfrm>
        </p:grpSpPr>
        <p:sp>
          <p:nvSpPr>
            <p:cNvPr id="3" name="2 Rectángulo"/>
            <p:cNvSpPr/>
            <p:nvPr/>
          </p:nvSpPr>
          <p:spPr>
            <a:xfrm>
              <a:off x="5886376" y="1737682"/>
              <a:ext cx="271260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Organización</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266" name="Picture 2" descr="https://tse4.mm.bing.net/th?id=OIP.M8bfe9707023bc80a711a09b789dabf4fo0&amp;pid=15.1&amp;P=0&amp;w=200&amp;h=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109" y="2586700"/>
              <a:ext cx="3475136" cy="32681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00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2060847"/>
            <a:ext cx="4606259" cy="369331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rPr>
              <a:t>Discutimos sobre:</a:t>
            </a:r>
          </a:p>
          <a:p>
            <a:pPr algn="just"/>
            <a:endParaRPr lang="es-MX" dirty="0" smtClean="0">
              <a:solidFill>
                <a:schemeClr val="tx1"/>
              </a:solidFill>
            </a:endParaRPr>
          </a:p>
          <a:p>
            <a:pPr marL="285750" indent="-285750" algn="just">
              <a:buFont typeface="Arial" panose="020B0604020202020204" pitchFamily="34" charset="0"/>
              <a:buChar char="•"/>
            </a:pPr>
            <a:r>
              <a:rPr lang="es-MX" dirty="0" smtClean="0">
                <a:solidFill>
                  <a:schemeClr val="tx1"/>
                </a:solidFill>
              </a:rPr>
              <a:t>Organización  y aprovechamiento de recursos humanos, financieros y materiales.</a:t>
            </a:r>
          </a:p>
          <a:p>
            <a:pPr marL="285750" indent="-285750" algn="just">
              <a:buFont typeface="Arial" panose="020B0604020202020204" pitchFamily="34" charset="0"/>
              <a:buChar char="•"/>
            </a:pPr>
            <a:r>
              <a:rPr lang="es-MX" dirty="0" smtClean="0">
                <a:solidFill>
                  <a:schemeClr val="tx1"/>
                </a:solidFill>
              </a:rPr>
              <a:t>Mantenimiento de mobiliario, equipos y materiales didácticos de la escuela.</a:t>
            </a:r>
          </a:p>
          <a:p>
            <a:pPr marL="285750" indent="-285750" algn="just">
              <a:buFont typeface="Arial" panose="020B0604020202020204" pitchFamily="34" charset="0"/>
              <a:buChar char="•"/>
            </a:pPr>
            <a:r>
              <a:rPr lang="es-MX" dirty="0" smtClean="0">
                <a:solidFill>
                  <a:schemeClr val="tx1"/>
                </a:solidFill>
              </a:rPr>
              <a:t>Actualización de inventarios.</a:t>
            </a:r>
          </a:p>
          <a:p>
            <a:pPr marL="285750" indent="-285750" algn="just">
              <a:buFont typeface="Arial" panose="020B0604020202020204" pitchFamily="34" charset="0"/>
              <a:buChar char="•"/>
            </a:pPr>
            <a:r>
              <a:rPr lang="es-MX" dirty="0" smtClean="0">
                <a:solidFill>
                  <a:schemeClr val="tx1"/>
                </a:solidFill>
              </a:rPr>
              <a:t>Suministro y manejo de información escolar.</a:t>
            </a:r>
          </a:p>
          <a:p>
            <a:pPr marL="285750" indent="-285750" algn="just">
              <a:buFont typeface="Arial" panose="020B0604020202020204" pitchFamily="34" charset="0"/>
              <a:buChar char="•"/>
            </a:pPr>
            <a:r>
              <a:rPr lang="es-MX" dirty="0" smtClean="0">
                <a:solidFill>
                  <a:schemeClr val="tx1"/>
                </a:solidFill>
              </a:rPr>
              <a:t>Funciones burocráticas.</a:t>
            </a:r>
          </a:p>
          <a:p>
            <a:pPr marL="285750" indent="-285750" algn="just">
              <a:buFont typeface="Arial" panose="020B0604020202020204" pitchFamily="34" charset="0"/>
              <a:buChar char="•"/>
            </a:pPr>
            <a:r>
              <a:rPr lang="es-MX" dirty="0" smtClean="0">
                <a:solidFill>
                  <a:schemeClr val="tx1"/>
                </a:solidFill>
              </a:rPr>
              <a:t>Apoyo administrativo a tareas académicas</a:t>
            </a:r>
          </a:p>
          <a:p>
            <a:pPr algn="just"/>
            <a:endParaRPr lang="es-MX" dirty="0" smtClean="0">
              <a:solidFill>
                <a:schemeClr val="tx1"/>
              </a:solidFill>
            </a:endParaRPr>
          </a:p>
        </p:txBody>
      </p:sp>
      <p:grpSp>
        <p:nvGrpSpPr>
          <p:cNvPr id="2" name="1 Grupo"/>
          <p:cNvGrpSpPr/>
          <p:nvPr/>
        </p:nvGrpSpPr>
        <p:grpSpPr>
          <a:xfrm>
            <a:off x="5603503" y="1737682"/>
            <a:ext cx="3277781" cy="4056518"/>
            <a:chOff x="5603503" y="1737682"/>
            <a:chExt cx="3277781" cy="4056518"/>
          </a:xfrm>
        </p:grpSpPr>
        <p:sp>
          <p:nvSpPr>
            <p:cNvPr id="3" name="2 Rectángulo"/>
            <p:cNvSpPr/>
            <p:nvPr/>
          </p:nvSpPr>
          <p:spPr>
            <a:xfrm>
              <a:off x="5689209" y="1737682"/>
              <a:ext cx="310694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Administración</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2290" name="Picture 2" descr="ADMINISTRACION FINANCIERA - PROFESIONAL: ADMINISTRACION DE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503" y="2603826"/>
              <a:ext cx="3277781" cy="31903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21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1737682"/>
            <a:ext cx="4678266" cy="424731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rPr>
              <a:t>Discutimos sobre:</a:t>
            </a:r>
          </a:p>
          <a:p>
            <a:pPr algn="just"/>
            <a:endParaRPr lang="es-MX" dirty="0" smtClean="0">
              <a:solidFill>
                <a:schemeClr val="tx1"/>
              </a:solidFill>
            </a:endParaRPr>
          </a:p>
          <a:p>
            <a:pPr marL="285750" indent="-285750" algn="just">
              <a:buFont typeface="Arial" panose="020B0604020202020204" pitchFamily="34" charset="0"/>
              <a:buChar char="•"/>
            </a:pPr>
            <a:r>
              <a:rPr lang="es-MX" dirty="0" smtClean="0">
                <a:solidFill>
                  <a:schemeClr val="tx1"/>
                </a:solidFill>
              </a:rPr>
              <a:t>Aspectos relativos a la forma en que desarrollamos las relaciones interpersonales.</a:t>
            </a:r>
          </a:p>
          <a:p>
            <a:pPr marL="285750" indent="-285750" algn="just">
              <a:buFont typeface="Arial" panose="020B0604020202020204" pitchFamily="34" charset="0"/>
              <a:buChar char="•"/>
            </a:pPr>
            <a:r>
              <a:rPr lang="es-MX" dirty="0" smtClean="0">
                <a:solidFill>
                  <a:schemeClr val="tx1"/>
                </a:solidFill>
              </a:rPr>
              <a:t>Los procesos de negociación de propuestas en el CTE.</a:t>
            </a:r>
          </a:p>
          <a:p>
            <a:pPr marL="285750" indent="-285750" algn="just">
              <a:buFont typeface="Arial" panose="020B0604020202020204" pitchFamily="34" charset="0"/>
              <a:buChar char="•"/>
            </a:pPr>
            <a:r>
              <a:rPr lang="es-MX" dirty="0" smtClean="0">
                <a:solidFill>
                  <a:schemeClr val="tx1"/>
                </a:solidFill>
              </a:rPr>
              <a:t>La manera en que se llevan a cabo procesos de mediación y resolución de conflictos.</a:t>
            </a:r>
          </a:p>
          <a:p>
            <a:pPr marL="285750" indent="-285750" algn="just">
              <a:buFont typeface="Arial" panose="020B0604020202020204" pitchFamily="34" charset="0"/>
              <a:buChar char="•"/>
            </a:pPr>
            <a:r>
              <a:rPr lang="es-MX" dirty="0" smtClean="0">
                <a:solidFill>
                  <a:schemeClr val="tx1"/>
                </a:solidFill>
              </a:rPr>
              <a:t>La forma en que se regula la convivencia entre alumnos y maestros.</a:t>
            </a:r>
          </a:p>
          <a:p>
            <a:pPr marL="285750" indent="-285750" algn="just">
              <a:buFont typeface="Arial" panose="020B0604020202020204" pitchFamily="34" charset="0"/>
              <a:buChar char="•"/>
            </a:pPr>
            <a:r>
              <a:rPr lang="es-MX" dirty="0" smtClean="0">
                <a:solidFill>
                  <a:schemeClr val="tx1"/>
                </a:solidFill>
              </a:rPr>
              <a:t>La manera en que se promueve la motivación de los miembros del CTE.</a:t>
            </a:r>
          </a:p>
          <a:p>
            <a:pPr marL="285750" indent="-285750" algn="just">
              <a:buFont typeface="Arial" panose="020B0604020202020204" pitchFamily="34" charset="0"/>
              <a:buChar char="•"/>
            </a:pPr>
            <a:r>
              <a:rPr lang="es-MX" dirty="0" smtClean="0">
                <a:solidFill>
                  <a:schemeClr val="tx1"/>
                </a:solidFill>
              </a:rPr>
              <a:t>La forma en que se atiende la formación y el desarrollo profesional</a:t>
            </a:r>
            <a:r>
              <a:rPr lang="es-MX" dirty="0" smtClean="0">
                <a:solidFill>
                  <a:schemeClr val="tx1"/>
                </a:solidFill>
              </a:rPr>
              <a:t>.</a:t>
            </a:r>
            <a:endParaRPr lang="es-MX" dirty="0" smtClean="0">
              <a:solidFill>
                <a:schemeClr val="tx1"/>
              </a:solidFill>
            </a:endParaRPr>
          </a:p>
        </p:txBody>
      </p:sp>
      <p:grpSp>
        <p:nvGrpSpPr>
          <p:cNvPr id="2" name="1 Grupo"/>
          <p:cNvGrpSpPr/>
          <p:nvPr/>
        </p:nvGrpSpPr>
        <p:grpSpPr>
          <a:xfrm>
            <a:off x="5331743" y="1737682"/>
            <a:ext cx="3821880" cy="3905093"/>
            <a:chOff x="5331743" y="1737682"/>
            <a:chExt cx="3821880" cy="3905093"/>
          </a:xfrm>
        </p:grpSpPr>
        <p:sp>
          <p:nvSpPr>
            <p:cNvPr id="3" name="2 Rectángulo"/>
            <p:cNvSpPr/>
            <p:nvPr/>
          </p:nvSpPr>
          <p:spPr>
            <a:xfrm>
              <a:off x="5331743" y="1737682"/>
              <a:ext cx="382188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Recursos Humanos</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3314" name="Picture 2" descr="https://tse4.mm.bing.net/th?id=OIP.Mf9f72869c04ef639aed28979f32795f0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014" y="2780928"/>
              <a:ext cx="3235337" cy="28618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78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39551" y="1737682"/>
            <a:ext cx="4750275" cy="424731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smtClean="0">
                <a:solidFill>
                  <a:schemeClr val="tx1"/>
                </a:solidFill>
              </a:rPr>
              <a:t>Discutimos sobre:</a:t>
            </a:r>
          </a:p>
          <a:p>
            <a:pPr algn="just"/>
            <a:endParaRPr lang="es-MX" dirty="0" smtClean="0">
              <a:solidFill>
                <a:schemeClr val="tx1"/>
              </a:solidFill>
            </a:endParaRPr>
          </a:p>
          <a:p>
            <a:pPr algn="just"/>
            <a:r>
              <a:rPr lang="es-MX" dirty="0" smtClean="0">
                <a:solidFill>
                  <a:schemeClr val="tx1"/>
                </a:solidFill>
              </a:rPr>
              <a:t>El personal, tipo y calidad de servicio que presta el personal de apoyo:</a:t>
            </a:r>
          </a:p>
          <a:p>
            <a:pPr marL="285750" indent="-285750" algn="just">
              <a:buFont typeface="Arial" panose="020B0604020202020204" pitchFamily="34" charset="0"/>
              <a:buChar char="•"/>
            </a:pPr>
            <a:r>
              <a:rPr lang="es-MX" dirty="0" smtClean="0">
                <a:solidFill>
                  <a:schemeClr val="tx1"/>
                </a:solidFill>
              </a:rPr>
              <a:t>Promotores de valores</a:t>
            </a:r>
          </a:p>
          <a:p>
            <a:pPr marL="285750" indent="-285750" algn="just">
              <a:buFont typeface="Arial" panose="020B0604020202020204" pitchFamily="34" charset="0"/>
              <a:buChar char="•"/>
            </a:pPr>
            <a:r>
              <a:rPr lang="es-MX" dirty="0" smtClean="0">
                <a:solidFill>
                  <a:schemeClr val="tx1"/>
                </a:solidFill>
              </a:rPr>
              <a:t>Promotores de educación física</a:t>
            </a:r>
          </a:p>
          <a:p>
            <a:pPr marL="285750" indent="-285750" algn="just">
              <a:buFont typeface="Arial" panose="020B0604020202020204" pitchFamily="34" charset="0"/>
              <a:buChar char="•"/>
            </a:pPr>
            <a:r>
              <a:rPr lang="es-MX" dirty="0" smtClean="0">
                <a:solidFill>
                  <a:schemeClr val="tx1"/>
                </a:solidFill>
              </a:rPr>
              <a:t>Promotores de educación artística</a:t>
            </a:r>
          </a:p>
          <a:p>
            <a:pPr marL="285750" indent="-285750" algn="just">
              <a:buFont typeface="Arial" panose="020B0604020202020204" pitchFamily="34" charset="0"/>
              <a:buChar char="•"/>
            </a:pPr>
            <a:r>
              <a:rPr lang="es-MX" dirty="0" smtClean="0">
                <a:solidFill>
                  <a:schemeClr val="tx1"/>
                </a:solidFill>
              </a:rPr>
              <a:t>Promotores de educación para la salud</a:t>
            </a:r>
          </a:p>
          <a:p>
            <a:pPr marL="285750" indent="-285750" algn="just">
              <a:buFont typeface="Arial" panose="020B0604020202020204" pitchFamily="34" charset="0"/>
              <a:buChar char="•"/>
            </a:pPr>
            <a:r>
              <a:rPr lang="es-MX" dirty="0" smtClean="0">
                <a:solidFill>
                  <a:schemeClr val="tx1"/>
                </a:solidFill>
              </a:rPr>
              <a:t>Docentes de inglés</a:t>
            </a:r>
          </a:p>
          <a:p>
            <a:pPr marL="285750" indent="-285750" algn="just">
              <a:buFont typeface="Arial" panose="020B0604020202020204" pitchFamily="34" charset="0"/>
              <a:buChar char="•"/>
            </a:pPr>
            <a:r>
              <a:rPr lang="es-MX" dirty="0" smtClean="0">
                <a:solidFill>
                  <a:schemeClr val="tx1"/>
                </a:solidFill>
              </a:rPr>
              <a:t>Docentes de computación</a:t>
            </a:r>
          </a:p>
          <a:p>
            <a:pPr marL="285750" indent="-285750" algn="just">
              <a:buFont typeface="Arial" panose="020B0604020202020204" pitchFamily="34" charset="0"/>
              <a:buChar char="•"/>
            </a:pPr>
            <a:r>
              <a:rPr lang="es-MX" dirty="0" smtClean="0">
                <a:solidFill>
                  <a:schemeClr val="tx1"/>
                </a:solidFill>
              </a:rPr>
              <a:t>Médicos y dentistas</a:t>
            </a:r>
          </a:p>
          <a:p>
            <a:pPr algn="just"/>
            <a:endParaRPr lang="es-MX" dirty="0">
              <a:solidFill>
                <a:schemeClr val="tx1"/>
              </a:solidFill>
            </a:endParaRPr>
          </a:p>
          <a:p>
            <a:pPr algn="just"/>
            <a:r>
              <a:rPr lang="es-MX" dirty="0" smtClean="0">
                <a:solidFill>
                  <a:schemeClr val="tx1"/>
                </a:solidFill>
              </a:rPr>
              <a:t>Programas federales y estatales en los que participa la escuela.</a:t>
            </a:r>
          </a:p>
          <a:p>
            <a:pPr algn="just"/>
            <a:endParaRPr lang="es-MX" dirty="0" smtClean="0">
              <a:solidFill>
                <a:schemeClr val="tx1"/>
              </a:solidFill>
            </a:endParaRPr>
          </a:p>
        </p:txBody>
      </p:sp>
      <p:grpSp>
        <p:nvGrpSpPr>
          <p:cNvPr id="2" name="1 Grupo"/>
          <p:cNvGrpSpPr/>
          <p:nvPr/>
        </p:nvGrpSpPr>
        <p:grpSpPr>
          <a:xfrm>
            <a:off x="5565261" y="1737682"/>
            <a:ext cx="3354845" cy="3980170"/>
            <a:chOff x="5565261" y="1737682"/>
            <a:chExt cx="3354845" cy="3980170"/>
          </a:xfrm>
        </p:grpSpPr>
        <p:sp>
          <p:nvSpPr>
            <p:cNvPr id="3" name="2 Rectángulo"/>
            <p:cNvSpPr/>
            <p:nvPr/>
          </p:nvSpPr>
          <p:spPr>
            <a:xfrm>
              <a:off x="6303164" y="1737682"/>
              <a:ext cx="187904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Servicios</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https://tse2.mm.bing.net/th?id=OIP.M34f3bee69f1d47b811c27529988512f3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261" y="2410592"/>
              <a:ext cx="3354845" cy="33072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12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27984" y="364014"/>
            <a:ext cx="4373445" cy="461665"/>
          </a:xfrm>
          <a:prstGeom prst="rect">
            <a:avLst/>
          </a:prstGeom>
          <a:noFill/>
        </p:spPr>
        <p:txBody>
          <a:bodyPr wrap="square" rtlCol="0">
            <a:spAutoFit/>
          </a:bodyPr>
          <a:lstStyle/>
          <a:p>
            <a:pPr algn="ctr"/>
            <a:r>
              <a:rPr lang="es-MX" sz="2400" dirty="0" smtClean="0"/>
              <a:t>¿Qué es un órgano colegiado?</a:t>
            </a:r>
            <a:endParaRPr lang="es-MX" sz="2400" dirty="0"/>
          </a:p>
        </p:txBody>
      </p:sp>
      <p:sp>
        <p:nvSpPr>
          <p:cNvPr id="5" name="4 CuadroTexto"/>
          <p:cNvSpPr txBox="1"/>
          <p:nvPr/>
        </p:nvSpPr>
        <p:spPr>
          <a:xfrm>
            <a:off x="385708" y="3501008"/>
            <a:ext cx="8428038" cy="1569660"/>
          </a:xfrm>
          <a:prstGeom prst="rect">
            <a:avLst/>
          </a:prstGeom>
          <a:solidFill>
            <a:schemeClr val="bg2">
              <a:lumMod val="75000"/>
            </a:schemeClr>
          </a:soli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2000" dirty="0"/>
              <a:t>El órgano </a:t>
            </a:r>
            <a:r>
              <a:rPr lang="es-MX" sz="2400" i="1" dirty="0">
                <a:solidFill>
                  <a:srgbClr val="FF0000"/>
                </a:solidFill>
              </a:rPr>
              <a:t>colegiado</a:t>
            </a:r>
            <a:r>
              <a:rPr lang="es-MX" sz="2000" dirty="0">
                <a:solidFill>
                  <a:srgbClr val="FF0000"/>
                </a:solidFill>
              </a:rPr>
              <a:t> </a:t>
            </a:r>
            <a:r>
              <a:rPr lang="es-MX" sz="2000" dirty="0"/>
              <a:t>es el organismo que está formado por diferentes personas de un mismo </a:t>
            </a:r>
            <a:r>
              <a:rPr lang="es-MX" sz="2400" i="1" dirty="0">
                <a:solidFill>
                  <a:srgbClr val="FF0000"/>
                </a:solidFill>
              </a:rPr>
              <a:t>sector profesional</a:t>
            </a:r>
            <a:r>
              <a:rPr lang="es-MX" sz="2000" dirty="0"/>
              <a:t>, que se </a:t>
            </a:r>
            <a:r>
              <a:rPr lang="es-MX" sz="2000" dirty="0" smtClean="0"/>
              <a:t>reúnen </a:t>
            </a:r>
            <a:r>
              <a:rPr lang="es-MX" sz="2000" dirty="0"/>
              <a:t>para </a:t>
            </a:r>
            <a:r>
              <a:rPr lang="es-MX" sz="2400" i="1" dirty="0">
                <a:solidFill>
                  <a:srgbClr val="FF0000"/>
                </a:solidFill>
              </a:rPr>
              <a:t>tomar decisiones</a:t>
            </a:r>
            <a:r>
              <a:rPr lang="es-MX" sz="2000" dirty="0"/>
              <a:t> sobre aquellos temas que </a:t>
            </a:r>
            <a:r>
              <a:rPr lang="es-MX" sz="2400" i="1" dirty="0">
                <a:solidFill>
                  <a:srgbClr val="FF0000"/>
                </a:solidFill>
              </a:rPr>
              <a:t>les competen </a:t>
            </a:r>
            <a:r>
              <a:rPr lang="es-MX" sz="2000" dirty="0"/>
              <a:t>y sobre los que tienen </a:t>
            </a:r>
            <a:r>
              <a:rPr lang="es-MX" sz="2400" i="1" dirty="0">
                <a:solidFill>
                  <a:srgbClr val="FF0000"/>
                </a:solidFill>
              </a:rPr>
              <a:t>autoridad</a:t>
            </a:r>
            <a:r>
              <a:rPr lang="es-MX" sz="2000" dirty="0"/>
              <a:t> y </a:t>
            </a:r>
            <a:r>
              <a:rPr lang="es-MX" sz="2400" i="1" dirty="0">
                <a:solidFill>
                  <a:srgbClr val="FF0000"/>
                </a:solidFill>
              </a:rPr>
              <a:t>conocimiento.</a:t>
            </a:r>
          </a:p>
        </p:txBody>
      </p:sp>
      <p:sp>
        <p:nvSpPr>
          <p:cNvPr id="3" name="AutoShape 2" descr="https://tse1.mm.bing.net/th?id=OIP.M528766f65fd2a65a1dcfc8891f2b58ado0&amp;pid=15.1&amp;P=0&amp;w=384&amp;h=183"/>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5 CuadroTexto"/>
          <p:cNvSpPr txBox="1"/>
          <p:nvPr/>
        </p:nvSpPr>
        <p:spPr>
          <a:xfrm>
            <a:off x="1619672" y="5445224"/>
            <a:ext cx="6249413" cy="1077218"/>
          </a:xfrm>
          <a:prstGeom prst="rect">
            <a:avLst/>
          </a:prstGeom>
          <a:solidFill>
            <a:schemeClr val="bg2">
              <a:lumMod val="75000"/>
            </a:schemeClr>
          </a:solidFill>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000" dirty="0" smtClean="0"/>
              <a:t>Desde esta perspectiva, estas son las características esenciales del </a:t>
            </a:r>
          </a:p>
          <a:p>
            <a:pPr algn="ctr"/>
            <a:r>
              <a:rPr lang="es-MX" sz="2400" i="1" dirty="0">
                <a:solidFill>
                  <a:srgbClr val="FF0000"/>
                </a:solidFill>
              </a:rPr>
              <a:t>Consejo Técnico Escolar</a:t>
            </a:r>
          </a:p>
        </p:txBody>
      </p:sp>
      <p:pic>
        <p:nvPicPr>
          <p:cNvPr id="1028" name="Picture 4" descr="https://tse1.mm.bing.net/th?id=OIP.Ma2d80a42df0a50a47d93141125d4b16eo0&amp;pid=15.1&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294" y="861281"/>
            <a:ext cx="3308167" cy="24811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2888" y="170584"/>
            <a:ext cx="7785491" cy="769441"/>
          </a:xfrm>
          <a:prstGeom prst="rect">
            <a:avLst/>
          </a:prstGeom>
          <a:noFill/>
        </p:spPr>
        <p:txBody>
          <a:bodyPr wrap="square" rtlCol="0">
            <a:spAutoFit/>
          </a:bodyPr>
          <a:lstStyle/>
          <a:p>
            <a:pPr algn="r"/>
            <a:r>
              <a:rPr lang="es-MX" sz="2200" dirty="0" smtClean="0"/>
              <a:t>Una de sus primeras tareas es diagnosticar a la escuela</a:t>
            </a:r>
          </a:p>
          <a:p>
            <a:pPr algn="r"/>
            <a:r>
              <a:rPr lang="es-MX" sz="2200" dirty="0" smtClean="0"/>
              <a:t>¿Qué es diagnosticar?</a:t>
            </a:r>
            <a:endParaRPr lang="es-MX" sz="2200" dirty="0"/>
          </a:p>
        </p:txBody>
      </p:sp>
      <p:sp>
        <p:nvSpPr>
          <p:cNvPr id="5" name="4 CuadroTexto"/>
          <p:cNvSpPr txBox="1"/>
          <p:nvPr/>
        </p:nvSpPr>
        <p:spPr>
          <a:xfrm>
            <a:off x="1396085" y="1124744"/>
            <a:ext cx="626469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dirty="0" smtClean="0"/>
              <a:t>Es un proceso de evaluación que comprende operaciones de…</a:t>
            </a:r>
            <a:endParaRPr lang="es-MX" dirty="0"/>
          </a:p>
        </p:txBody>
      </p:sp>
      <p:sp>
        <p:nvSpPr>
          <p:cNvPr id="6" name="5 CuadroTexto"/>
          <p:cNvSpPr txBox="1"/>
          <p:nvPr/>
        </p:nvSpPr>
        <p:spPr>
          <a:xfrm>
            <a:off x="455279" y="2385174"/>
            <a:ext cx="2276812" cy="160043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400" dirty="0"/>
              <a:t>identificar, obtener y proporcionar información útil y descriptiva acerca </a:t>
            </a:r>
            <a:r>
              <a:rPr lang="es-MX" sz="1400" dirty="0" smtClean="0"/>
              <a:t>de </a:t>
            </a:r>
            <a:r>
              <a:rPr lang="es-MX" sz="1400" dirty="0"/>
              <a:t>las metas, la planificación, la realización y el impacto sobre un objeto determinado </a:t>
            </a:r>
          </a:p>
        </p:txBody>
      </p:sp>
      <p:sp>
        <p:nvSpPr>
          <p:cNvPr id="7" name="6 CuadroTexto"/>
          <p:cNvSpPr txBox="1"/>
          <p:nvPr/>
        </p:nvSpPr>
        <p:spPr>
          <a:xfrm>
            <a:off x="6372200" y="2492896"/>
            <a:ext cx="2476179"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sz="1400" dirty="0" smtClean="0"/>
              <a:t> Etapa en la que se toman decisiones</a:t>
            </a:r>
            <a:r>
              <a:rPr lang="es-MX" sz="1400" dirty="0"/>
              <a:t> </a:t>
            </a:r>
            <a:r>
              <a:rPr lang="es-MX" sz="1400" dirty="0" smtClean="0"/>
              <a:t>para la solución de </a:t>
            </a:r>
            <a:r>
              <a:rPr lang="es-MX" sz="1400" dirty="0"/>
              <a:t>los </a:t>
            </a:r>
            <a:r>
              <a:rPr lang="es-MX" sz="1400" dirty="0" smtClean="0"/>
              <a:t>problemas, sobre la </a:t>
            </a:r>
            <a:r>
              <a:rPr lang="es-MX" sz="1400" dirty="0"/>
              <a:t>responsabilidad y </a:t>
            </a:r>
            <a:r>
              <a:rPr lang="es-MX" sz="1400" dirty="0" smtClean="0"/>
              <a:t>se promueve la </a:t>
            </a:r>
            <a:r>
              <a:rPr lang="es-MX" sz="1400" dirty="0"/>
              <a:t>comprensión de los fenómenos implicados</a:t>
            </a:r>
          </a:p>
        </p:txBody>
      </p:sp>
      <p:sp>
        <p:nvSpPr>
          <p:cNvPr id="8" name="7 CuadroTexto"/>
          <p:cNvSpPr txBox="1"/>
          <p:nvPr/>
        </p:nvSpPr>
        <p:spPr>
          <a:xfrm>
            <a:off x="3275855" y="2262351"/>
            <a:ext cx="2736305" cy="224676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400" dirty="0">
                <a:solidFill>
                  <a:schemeClr val="tx1"/>
                </a:solidFill>
              </a:rPr>
              <a:t>Identificar el </a:t>
            </a:r>
            <a:r>
              <a:rPr lang="es-MX" sz="1400" dirty="0" smtClean="0">
                <a:solidFill>
                  <a:schemeClr val="tx1"/>
                </a:solidFill>
              </a:rPr>
              <a:t>valor o mérito  </a:t>
            </a:r>
            <a:r>
              <a:rPr lang="es-MX" sz="1400" dirty="0">
                <a:solidFill>
                  <a:schemeClr val="tx1"/>
                </a:solidFill>
              </a:rPr>
              <a:t>con base en el análisis </a:t>
            </a:r>
            <a:r>
              <a:rPr lang="es-MX" sz="1400" dirty="0" smtClean="0">
                <a:solidFill>
                  <a:schemeClr val="tx1"/>
                </a:solidFill>
              </a:rPr>
              <a:t>desde el conjunto </a:t>
            </a:r>
            <a:r>
              <a:rPr lang="es-MX" sz="1400" dirty="0">
                <a:solidFill>
                  <a:schemeClr val="tx1"/>
                </a:solidFill>
              </a:rPr>
              <a:t>particular </a:t>
            </a:r>
            <a:r>
              <a:rPr lang="es-MX" sz="1400" dirty="0" smtClean="0">
                <a:solidFill>
                  <a:schemeClr val="tx1"/>
                </a:solidFill>
              </a:rPr>
              <a:t>de </a:t>
            </a:r>
            <a:r>
              <a:rPr lang="es-MX" sz="1400" dirty="0">
                <a:solidFill>
                  <a:schemeClr val="tx1"/>
                </a:solidFill>
              </a:rPr>
              <a:t>creencias, formas de vida o de </a:t>
            </a:r>
            <a:r>
              <a:rPr lang="es-MX" sz="1400" dirty="0" smtClean="0">
                <a:solidFill>
                  <a:schemeClr val="tx1"/>
                </a:solidFill>
              </a:rPr>
              <a:t>valores. Valorarse desde un sistema </a:t>
            </a:r>
            <a:r>
              <a:rPr lang="es-MX" sz="1400" dirty="0">
                <a:solidFill>
                  <a:schemeClr val="tx1"/>
                </a:solidFill>
              </a:rPr>
              <a:t> </a:t>
            </a:r>
            <a:r>
              <a:rPr lang="es-MX" sz="1400" dirty="0" smtClean="0">
                <a:solidFill>
                  <a:schemeClr val="tx1"/>
                </a:solidFill>
              </a:rPr>
              <a:t>de referencia</a:t>
            </a:r>
            <a:r>
              <a:rPr lang="es-MX" sz="1400" dirty="0">
                <a:solidFill>
                  <a:schemeClr val="tx1"/>
                </a:solidFill>
              </a:rPr>
              <a:t> </a:t>
            </a:r>
            <a:r>
              <a:rPr lang="es-MX" sz="1400" dirty="0" smtClean="0">
                <a:solidFill>
                  <a:schemeClr val="tx1"/>
                </a:solidFill>
              </a:rPr>
              <a:t>específico </a:t>
            </a:r>
            <a:r>
              <a:rPr lang="es-MX" sz="1400" dirty="0">
                <a:solidFill>
                  <a:schemeClr val="tx1"/>
                </a:solidFill>
              </a:rPr>
              <a:t>y con su consiguiente </a:t>
            </a:r>
            <a:r>
              <a:rPr lang="es-MX" sz="1400" dirty="0" smtClean="0">
                <a:solidFill>
                  <a:schemeClr val="tx1"/>
                </a:solidFill>
              </a:rPr>
              <a:t>análisis. Versa </a:t>
            </a:r>
            <a:r>
              <a:rPr lang="es-MX" sz="1400" dirty="0">
                <a:solidFill>
                  <a:schemeClr val="tx1"/>
                </a:solidFill>
              </a:rPr>
              <a:t>sobre lo </a:t>
            </a:r>
            <a:r>
              <a:rPr lang="es-MX" sz="1400" dirty="0" smtClean="0">
                <a:solidFill>
                  <a:schemeClr val="tx1"/>
                </a:solidFill>
              </a:rPr>
              <a:t>correcto</a:t>
            </a:r>
            <a:r>
              <a:rPr lang="es-MX" sz="1400" dirty="0">
                <a:solidFill>
                  <a:schemeClr val="tx1"/>
                </a:solidFill>
              </a:rPr>
              <a:t> o errado de algo, o su </a:t>
            </a:r>
            <a:r>
              <a:rPr lang="es-MX" sz="1400" dirty="0" smtClean="0">
                <a:solidFill>
                  <a:schemeClr val="tx1"/>
                </a:solidFill>
              </a:rPr>
              <a:t>utilidad</a:t>
            </a:r>
            <a:r>
              <a:rPr lang="es-MX" sz="1400" dirty="0">
                <a:solidFill>
                  <a:schemeClr val="tx1"/>
                </a:solidFill>
              </a:rPr>
              <a:t> sobre la base de una </a:t>
            </a:r>
            <a:r>
              <a:rPr lang="es-MX" sz="1400" dirty="0" smtClean="0">
                <a:solidFill>
                  <a:schemeClr val="tx1"/>
                </a:solidFill>
              </a:rPr>
              <a:t>comparación.</a:t>
            </a:r>
            <a:endParaRPr lang="es-MX" sz="1400" dirty="0">
              <a:solidFill>
                <a:schemeClr val="tx1"/>
              </a:solidFill>
            </a:endParaRPr>
          </a:p>
        </p:txBody>
      </p:sp>
      <p:sp>
        <p:nvSpPr>
          <p:cNvPr id="9" name="8 CuadroTexto"/>
          <p:cNvSpPr txBox="1"/>
          <p:nvPr/>
        </p:nvSpPr>
        <p:spPr>
          <a:xfrm>
            <a:off x="455279" y="1630372"/>
            <a:ext cx="2276812" cy="461665"/>
          </a:xfrm>
          <a:prstGeom prst="rect">
            <a:avLst/>
          </a:prstGeom>
          <a:noFill/>
        </p:spPr>
        <p:txBody>
          <a:bodyPr wrap="square" rtlCol="0">
            <a:spAutoFit/>
          </a:bodyPr>
          <a:lstStyle/>
          <a:p>
            <a:pPr algn="ctr"/>
            <a:r>
              <a:rPr lang="es-MX" sz="2400" dirty="0" smtClean="0">
                <a:latin typeface="Biondi" panose="02000505030000020004" pitchFamily="2" charset="0"/>
              </a:rPr>
              <a:t>descripción</a:t>
            </a:r>
            <a:endParaRPr lang="es-MX" sz="2400" dirty="0">
              <a:latin typeface="Biondi" panose="02000505030000020004" pitchFamily="2" charset="0"/>
            </a:endParaRPr>
          </a:p>
        </p:txBody>
      </p:sp>
      <p:sp>
        <p:nvSpPr>
          <p:cNvPr id="10" name="9 CuadroTexto"/>
          <p:cNvSpPr txBox="1"/>
          <p:nvPr/>
        </p:nvSpPr>
        <p:spPr>
          <a:xfrm>
            <a:off x="6700565" y="1628800"/>
            <a:ext cx="2060788" cy="461665"/>
          </a:xfrm>
          <a:prstGeom prst="rect">
            <a:avLst/>
          </a:prstGeom>
          <a:noFill/>
        </p:spPr>
        <p:txBody>
          <a:bodyPr wrap="square" rtlCol="0">
            <a:spAutoFit/>
          </a:bodyPr>
          <a:lstStyle/>
          <a:p>
            <a:pPr algn="ctr"/>
            <a:r>
              <a:rPr lang="es-MX" sz="2400" dirty="0">
                <a:latin typeface="Biondi" panose="02000505030000020004" pitchFamily="2" charset="0"/>
              </a:rPr>
              <a:t>decisión</a:t>
            </a:r>
          </a:p>
        </p:txBody>
      </p:sp>
      <p:sp>
        <p:nvSpPr>
          <p:cNvPr id="11" name="10 CuadroTexto"/>
          <p:cNvSpPr txBox="1"/>
          <p:nvPr/>
        </p:nvSpPr>
        <p:spPr>
          <a:xfrm>
            <a:off x="3563888" y="1628800"/>
            <a:ext cx="2060788" cy="461665"/>
          </a:xfrm>
          <a:prstGeom prst="rect">
            <a:avLst/>
          </a:prstGeom>
          <a:noFill/>
        </p:spPr>
        <p:txBody>
          <a:bodyPr wrap="square" rtlCol="0">
            <a:spAutoFit/>
          </a:bodyPr>
          <a:lstStyle/>
          <a:p>
            <a:pPr algn="ctr"/>
            <a:r>
              <a:rPr lang="es-MX" sz="2400" dirty="0">
                <a:latin typeface="Biondi" panose="02000505030000020004" pitchFamily="2" charset="0"/>
              </a:rPr>
              <a:t>juicio</a:t>
            </a:r>
          </a:p>
        </p:txBody>
      </p:sp>
      <p:pic>
        <p:nvPicPr>
          <p:cNvPr id="2050" name="Picture 2" descr="https://tse3.mm.bing.net/th?id=OIP.M1356652181aa7d17b303f4bf48711b71H0&amp;pid=15.1&amp;P=0&amp;w=179&amp;h=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032242"/>
            <a:ext cx="1844764" cy="1648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tse3.mm.bing.net/th?id=OIP.M6851756b6416f60c2f671090cc96b4b3o0&amp;pid=15.1&amp;P=0&amp;w=182&amp;h=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69" y="4509120"/>
            <a:ext cx="202923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tse1.mm.bing.net/th?id=OIP.M072b15cf04561354659d02ada4a81d99o0&amp;pid=15.1&amp;P=0&amp;w=203&amp;h=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565" y="4509120"/>
            <a:ext cx="2006339" cy="1641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1000"/>
                                        <p:tgtEl>
                                          <p:spTgt spid="2050"/>
                                        </p:tgtEl>
                                      </p:cBhvr>
                                    </p:animEffect>
                                    <p:anim calcmode="lin" valueType="num">
                                      <p:cBhvr>
                                        <p:cTn id="45" dur="1000" fill="hold"/>
                                        <p:tgtEl>
                                          <p:spTgt spid="2050"/>
                                        </p:tgtEl>
                                        <p:attrNameLst>
                                          <p:attrName>ppt_x</p:attrName>
                                        </p:attrNameLst>
                                      </p:cBhvr>
                                      <p:tavLst>
                                        <p:tav tm="0">
                                          <p:val>
                                            <p:strVal val="#ppt_x"/>
                                          </p:val>
                                        </p:tav>
                                        <p:tav tm="100000">
                                          <p:val>
                                            <p:strVal val="#ppt_x"/>
                                          </p:val>
                                        </p:tav>
                                      </p:tavLst>
                                    </p:anim>
                                    <p:anim calcmode="lin" valueType="num">
                                      <p:cBhvr>
                                        <p:cTn id="4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nodeType="afterEffect">
                                  <p:stCondLst>
                                    <p:cond delay="0"/>
                                  </p:stCondLst>
                                  <p:childTnLst>
                                    <p:set>
                                      <p:cBhvr>
                                        <p:cTn id="62" dur="1" fill="hold">
                                          <p:stCondLst>
                                            <p:cond delay="0"/>
                                          </p:stCondLst>
                                        </p:cTn>
                                        <p:tgtEl>
                                          <p:spTgt spid="2054"/>
                                        </p:tgtEl>
                                        <p:attrNameLst>
                                          <p:attrName>style.visibility</p:attrName>
                                        </p:attrNameLst>
                                      </p:cBhvr>
                                      <p:to>
                                        <p:strVal val="visible"/>
                                      </p:to>
                                    </p:set>
                                    <p:animEffect transition="in" filter="fade">
                                      <p:cBhvr>
                                        <p:cTn id="63" dur="1000"/>
                                        <p:tgtEl>
                                          <p:spTgt spid="2054"/>
                                        </p:tgtEl>
                                      </p:cBhvr>
                                    </p:animEffect>
                                    <p:anim calcmode="lin" valueType="num">
                                      <p:cBhvr>
                                        <p:cTn id="64" dur="1000" fill="hold"/>
                                        <p:tgtEl>
                                          <p:spTgt spid="2054"/>
                                        </p:tgtEl>
                                        <p:attrNameLst>
                                          <p:attrName>ppt_x</p:attrName>
                                        </p:attrNameLst>
                                      </p:cBhvr>
                                      <p:tavLst>
                                        <p:tav tm="0">
                                          <p:val>
                                            <p:strVal val="#ppt_x"/>
                                          </p:val>
                                        </p:tav>
                                        <p:tav tm="100000">
                                          <p:val>
                                            <p:strVal val="#ppt_x"/>
                                          </p:val>
                                        </p:tav>
                                      </p:tavLst>
                                    </p:anim>
                                    <p:anim calcmode="lin" valueType="num">
                                      <p:cBhvr>
                                        <p:cTn id="6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2888" y="303039"/>
            <a:ext cx="7785491" cy="461665"/>
          </a:xfrm>
          <a:prstGeom prst="rect">
            <a:avLst/>
          </a:prstGeom>
          <a:noFill/>
        </p:spPr>
        <p:txBody>
          <a:bodyPr wrap="square" rtlCol="0">
            <a:spAutoFit/>
          </a:bodyPr>
          <a:lstStyle/>
          <a:p>
            <a:pPr algn="r"/>
            <a:r>
              <a:rPr lang="es-MX" sz="2400" dirty="0" smtClean="0"/>
              <a:t>Este enjuiciamiento debe hacerse, al menos, acerca de…</a:t>
            </a:r>
            <a:endParaRPr lang="es-MX" sz="2400" dirty="0"/>
          </a:p>
        </p:txBody>
      </p:sp>
      <p:sp>
        <p:nvSpPr>
          <p:cNvPr id="5" name="4 CuadroTexto"/>
          <p:cNvSpPr txBox="1"/>
          <p:nvPr/>
        </p:nvSpPr>
        <p:spPr>
          <a:xfrm>
            <a:off x="868542" y="1166076"/>
            <a:ext cx="3244711" cy="101566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2000" dirty="0" smtClean="0"/>
              <a:t>… el progreso de los alumnos, individual y colectivo</a:t>
            </a:r>
            <a:endParaRPr lang="es-MX" sz="2000" dirty="0"/>
          </a:p>
        </p:txBody>
      </p:sp>
      <p:sp>
        <p:nvSpPr>
          <p:cNvPr id="14" name="13 CuadroTexto"/>
          <p:cNvSpPr txBox="1"/>
          <p:nvPr/>
        </p:nvSpPr>
        <p:spPr>
          <a:xfrm>
            <a:off x="5071705" y="1205413"/>
            <a:ext cx="3244711"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2000" dirty="0" smtClean="0"/>
              <a:t>… el liderazgo y cualidades del director escolar</a:t>
            </a:r>
            <a:endParaRPr lang="es-MX" sz="2000" dirty="0"/>
          </a:p>
        </p:txBody>
      </p:sp>
      <p:sp>
        <p:nvSpPr>
          <p:cNvPr id="15" name="14 CuadroTexto"/>
          <p:cNvSpPr txBox="1"/>
          <p:nvPr/>
        </p:nvSpPr>
        <p:spPr>
          <a:xfrm>
            <a:off x="889882" y="2852936"/>
            <a:ext cx="3244711"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sz="2000" dirty="0" smtClean="0"/>
              <a:t>… la organización y coordinación de las acciones</a:t>
            </a:r>
            <a:endParaRPr lang="es-MX" sz="2000" dirty="0"/>
          </a:p>
        </p:txBody>
      </p:sp>
      <p:sp>
        <p:nvSpPr>
          <p:cNvPr id="16" name="15 CuadroTexto"/>
          <p:cNvSpPr txBox="1"/>
          <p:nvPr/>
        </p:nvSpPr>
        <p:spPr>
          <a:xfrm>
            <a:off x="5097662" y="2862564"/>
            <a:ext cx="3244711"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2000" dirty="0" smtClean="0"/>
              <a:t>… los materiales y métodos utilizados en la escuela</a:t>
            </a:r>
            <a:endParaRPr lang="es-MX" sz="2000" dirty="0"/>
          </a:p>
        </p:txBody>
      </p:sp>
      <p:sp>
        <p:nvSpPr>
          <p:cNvPr id="17" name="16 CuadroTexto"/>
          <p:cNvSpPr txBox="1"/>
          <p:nvPr/>
        </p:nvSpPr>
        <p:spPr>
          <a:xfrm>
            <a:off x="868541" y="4234888"/>
            <a:ext cx="3244711"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2000" dirty="0" smtClean="0"/>
              <a:t>… la eficacia de la escuela en su conjunto</a:t>
            </a:r>
            <a:endParaRPr lang="es-MX" sz="2000" dirty="0"/>
          </a:p>
        </p:txBody>
      </p:sp>
      <p:sp>
        <p:nvSpPr>
          <p:cNvPr id="18" name="17 CuadroTexto"/>
          <p:cNvSpPr txBox="1"/>
          <p:nvPr/>
        </p:nvSpPr>
        <p:spPr>
          <a:xfrm>
            <a:off x="5104481" y="4234888"/>
            <a:ext cx="3244711"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2000" dirty="0" smtClean="0"/>
              <a:t>… las competencias de los profesores</a:t>
            </a:r>
            <a:endParaRPr lang="es-MX" sz="2000" dirty="0"/>
          </a:p>
        </p:txBody>
      </p:sp>
      <p:sp>
        <p:nvSpPr>
          <p:cNvPr id="19" name="18 CuadroTexto"/>
          <p:cNvSpPr txBox="1"/>
          <p:nvPr/>
        </p:nvSpPr>
        <p:spPr>
          <a:xfrm>
            <a:off x="2987824" y="5387016"/>
            <a:ext cx="3244711" cy="101566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MX" sz="2000" dirty="0" smtClean="0"/>
              <a:t>… la situación de los alumnos al concluir la escuela</a:t>
            </a:r>
            <a:endParaRPr lang="es-MX" sz="2000" dirty="0"/>
          </a:p>
        </p:txBody>
      </p:sp>
    </p:spTree>
    <p:extLst>
      <p:ext uri="{BB962C8B-B14F-4D97-AF65-F5344CB8AC3E}">
        <p14:creationId xmlns:p14="http://schemas.microsoft.com/office/powerpoint/2010/main" val="35050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779912" y="1475749"/>
            <a:ext cx="5040560"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MX" dirty="0" smtClean="0"/>
              <a:t>Rebasar </a:t>
            </a:r>
            <a:r>
              <a:rPr lang="es-MX" dirty="0" smtClean="0"/>
              <a:t>la definición meramente técnica </a:t>
            </a:r>
            <a:r>
              <a:rPr lang="es-MX" dirty="0" smtClean="0"/>
              <a:t>de constatar </a:t>
            </a:r>
            <a:r>
              <a:rPr lang="es-MX" dirty="0" smtClean="0"/>
              <a:t>el logro entre </a:t>
            </a:r>
            <a:r>
              <a:rPr lang="es-MX" dirty="0" smtClean="0"/>
              <a:t>objetivos, acciones y resultados previamente validados externamente.</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La evaluación diagnóstica es una actividad que tiene que ser planificada, porque, de no ser así, cada docente evaluará desde sus propias herramientas mentales fruto de la construcción de sus sistema individual de creencias.</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Que la enseñanza y el aprendizaje sean los focos en los que se centre  la creación de criterios de valoración.</a:t>
            </a:r>
            <a:endParaRPr lang="es-MX" dirty="0"/>
          </a:p>
        </p:txBody>
      </p:sp>
      <p:sp>
        <p:nvSpPr>
          <p:cNvPr id="9" name="8 CuadroTexto"/>
          <p:cNvSpPr txBox="1"/>
          <p:nvPr/>
        </p:nvSpPr>
        <p:spPr>
          <a:xfrm>
            <a:off x="1043608" y="447055"/>
            <a:ext cx="8352928" cy="461665"/>
          </a:xfrm>
          <a:prstGeom prst="rect">
            <a:avLst/>
          </a:prstGeom>
          <a:noFill/>
        </p:spPr>
        <p:txBody>
          <a:bodyPr wrap="square" rtlCol="0">
            <a:spAutoFit/>
          </a:bodyPr>
          <a:lstStyle/>
          <a:p>
            <a:pPr algn="ctr"/>
            <a:r>
              <a:rPr lang="es-MX" sz="2400" dirty="0" smtClean="0"/>
              <a:t>Para evaluar, el CTE </a:t>
            </a:r>
            <a:r>
              <a:rPr lang="es-MX" sz="2400" dirty="0" smtClean="0"/>
              <a:t>tendrá </a:t>
            </a:r>
            <a:r>
              <a:rPr lang="es-MX" sz="2400" dirty="0" smtClean="0"/>
              <a:t>que ampliar su concepto de:</a:t>
            </a:r>
            <a:endParaRPr lang="es-MX" sz="2400" dirty="0"/>
          </a:p>
        </p:txBody>
      </p:sp>
      <p:grpSp>
        <p:nvGrpSpPr>
          <p:cNvPr id="2" name="1 Grupo"/>
          <p:cNvGrpSpPr/>
          <p:nvPr/>
        </p:nvGrpSpPr>
        <p:grpSpPr>
          <a:xfrm>
            <a:off x="307231" y="1475749"/>
            <a:ext cx="3332733" cy="3716432"/>
            <a:chOff x="307231" y="1475749"/>
            <a:chExt cx="3332733" cy="3716432"/>
          </a:xfrm>
        </p:grpSpPr>
        <p:sp>
          <p:nvSpPr>
            <p:cNvPr id="3" name="2 Rectángulo"/>
            <p:cNvSpPr/>
            <p:nvPr/>
          </p:nvSpPr>
          <p:spPr>
            <a:xfrm>
              <a:off x="516938" y="1475749"/>
              <a:ext cx="264046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Planificación</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https://tse3.mm.bing.net/th?id=OIP.M6ab4facda11add4476241aeef21a99a0o0&amp;pid=15.1&amp;P=0&amp;w=209&amp;h=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31" y="2688643"/>
              <a:ext cx="3332733" cy="25035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54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779912" y="1607889"/>
            <a:ext cx="5040560" cy="369331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MX" dirty="0" smtClean="0"/>
              <a:t>Considerar los contenidos más allá de la acumulación de conceptos; desarrollar una visión de criterios que incluyan las habilidades y las actitudes.</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Construyan criterios de referencia que constituyan un desafío para el propio personal docente, que contenga criterios para evaluar la estimulación de habilidades y actitudes.</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Que la evaluación sea holística, sin detenerse en aspectos particulares, sino buscando la causa última de </a:t>
            </a:r>
            <a:r>
              <a:rPr lang="es-MX" dirty="0" smtClean="0"/>
              <a:t>los problemas.</a:t>
            </a:r>
            <a:endParaRPr lang="es-MX" dirty="0"/>
          </a:p>
        </p:txBody>
      </p:sp>
      <p:sp>
        <p:nvSpPr>
          <p:cNvPr id="9" name="8 CuadroTexto"/>
          <p:cNvSpPr txBox="1"/>
          <p:nvPr/>
        </p:nvSpPr>
        <p:spPr>
          <a:xfrm>
            <a:off x="1043608" y="447055"/>
            <a:ext cx="8352928" cy="461665"/>
          </a:xfrm>
          <a:prstGeom prst="rect">
            <a:avLst/>
          </a:prstGeom>
          <a:noFill/>
        </p:spPr>
        <p:txBody>
          <a:bodyPr wrap="square" rtlCol="0">
            <a:spAutoFit/>
          </a:bodyPr>
          <a:lstStyle/>
          <a:p>
            <a:pPr algn="ctr"/>
            <a:r>
              <a:rPr lang="es-MX" sz="2400" dirty="0" smtClean="0"/>
              <a:t>Para evaluar, el CTE </a:t>
            </a:r>
            <a:r>
              <a:rPr lang="es-MX" sz="2400" dirty="0" smtClean="0"/>
              <a:t>tendrá </a:t>
            </a:r>
            <a:r>
              <a:rPr lang="es-MX" sz="2400" dirty="0" smtClean="0"/>
              <a:t>que ampliar su concepto de:</a:t>
            </a:r>
            <a:endParaRPr lang="es-MX" sz="2400" dirty="0"/>
          </a:p>
        </p:txBody>
      </p:sp>
      <p:grpSp>
        <p:nvGrpSpPr>
          <p:cNvPr id="2" name="1 Grupo"/>
          <p:cNvGrpSpPr/>
          <p:nvPr/>
        </p:nvGrpSpPr>
        <p:grpSpPr>
          <a:xfrm>
            <a:off x="323528" y="1475749"/>
            <a:ext cx="3186354" cy="4113491"/>
            <a:chOff x="323528" y="1475749"/>
            <a:chExt cx="3186354" cy="4113491"/>
          </a:xfrm>
        </p:grpSpPr>
        <p:sp>
          <p:nvSpPr>
            <p:cNvPr id="3" name="2 Rectángulo"/>
            <p:cNvSpPr/>
            <p:nvPr/>
          </p:nvSpPr>
          <p:spPr>
            <a:xfrm>
              <a:off x="665219" y="1475749"/>
              <a:ext cx="234391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Contenidos</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122" name="Picture 2" descr="https://tse1.mm.bing.net/th?id=OIP.Mf7277946d4ab401fb0bcf3e7f2eff90aH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3186354" cy="32403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23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779912" y="1607889"/>
            <a:ext cx="5040560" cy="424731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MX" dirty="0" smtClean="0"/>
              <a:t>Pensar la didáctica </a:t>
            </a:r>
            <a:r>
              <a:rPr lang="es-MX" dirty="0" smtClean="0"/>
              <a:t>más allá de lo </a:t>
            </a:r>
            <a:r>
              <a:rPr lang="es-MX" dirty="0" smtClean="0"/>
              <a:t>que el docente “enseña</a:t>
            </a:r>
            <a:r>
              <a:rPr lang="es-MX" dirty="0" smtClean="0"/>
              <a:t>”; </a:t>
            </a:r>
            <a:r>
              <a:rPr lang="es-MX" dirty="0" smtClean="0"/>
              <a:t>centrarse en los procesos de aprendizaje del alumno y, por lo tanto, </a:t>
            </a:r>
            <a:r>
              <a:rPr lang="es-MX" dirty="0" smtClean="0"/>
              <a:t>elaborar criterios </a:t>
            </a:r>
            <a:r>
              <a:rPr lang="es-MX" dirty="0" smtClean="0"/>
              <a:t>para valorar el diseño de ambientes favorables para aprender.</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Valorar, como parte de la didáctica, los procesos comunicativos que suceden en el aula, las habilidades del docente para “conectar”  con sus estudiantes.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Evaluar los procesos de comunicación al interior del colectivo docente, en términos del discurso </a:t>
            </a:r>
            <a:r>
              <a:rPr lang="es-MX" dirty="0" smtClean="0"/>
              <a:t>que utilizan para </a:t>
            </a:r>
            <a:r>
              <a:rPr lang="es-MX" dirty="0" smtClean="0"/>
              <a:t>argumentar el </a:t>
            </a:r>
            <a:r>
              <a:rPr lang="es-MX" dirty="0" smtClean="0"/>
              <a:t>sus prácticas.</a:t>
            </a:r>
            <a:endParaRPr lang="es-MX" dirty="0" smtClean="0"/>
          </a:p>
        </p:txBody>
      </p:sp>
      <p:sp>
        <p:nvSpPr>
          <p:cNvPr id="9" name="8 CuadroTexto"/>
          <p:cNvSpPr txBox="1"/>
          <p:nvPr/>
        </p:nvSpPr>
        <p:spPr>
          <a:xfrm>
            <a:off x="1043608" y="447055"/>
            <a:ext cx="8352928" cy="461665"/>
          </a:xfrm>
          <a:prstGeom prst="rect">
            <a:avLst/>
          </a:prstGeom>
          <a:noFill/>
        </p:spPr>
        <p:txBody>
          <a:bodyPr wrap="square" rtlCol="0">
            <a:spAutoFit/>
          </a:bodyPr>
          <a:lstStyle/>
          <a:p>
            <a:pPr algn="ctr"/>
            <a:r>
              <a:rPr lang="es-MX" sz="2400" dirty="0" smtClean="0"/>
              <a:t>Para evaluar, el CTE </a:t>
            </a:r>
            <a:r>
              <a:rPr lang="es-MX" sz="2400" dirty="0" smtClean="0"/>
              <a:t>tendrá </a:t>
            </a:r>
            <a:r>
              <a:rPr lang="es-MX" sz="2400" dirty="0" smtClean="0"/>
              <a:t>que ampliar su concepto de:</a:t>
            </a:r>
            <a:endParaRPr lang="es-MX" sz="2400" dirty="0"/>
          </a:p>
        </p:txBody>
      </p:sp>
      <p:grpSp>
        <p:nvGrpSpPr>
          <p:cNvPr id="2" name="1 Grupo"/>
          <p:cNvGrpSpPr/>
          <p:nvPr/>
        </p:nvGrpSpPr>
        <p:grpSpPr>
          <a:xfrm>
            <a:off x="308843" y="1475749"/>
            <a:ext cx="3056663" cy="4090671"/>
            <a:chOff x="308843" y="1475749"/>
            <a:chExt cx="3056663" cy="4090671"/>
          </a:xfrm>
        </p:grpSpPr>
        <p:sp>
          <p:nvSpPr>
            <p:cNvPr id="3" name="2 Rectángulo"/>
            <p:cNvSpPr/>
            <p:nvPr/>
          </p:nvSpPr>
          <p:spPr>
            <a:xfrm>
              <a:off x="855175" y="1475749"/>
              <a:ext cx="196400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Didáctica</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46" name="Picture 2" descr="https://tse2.mm.bing.net/th?id=OIP.Mb994df5e8c5beef28de5969a88c1f62f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43" y="2348880"/>
              <a:ext cx="3056663" cy="32175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999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23928" y="2126515"/>
            <a:ext cx="5040560" cy="286232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MX" dirty="0" smtClean="0"/>
              <a:t>Pensar la metodología no sólo como la secuencia de pasos a seguir para la enseñanza, sino como un “tomar en cuenta” todos los aspectos que influyen en el aprendizaje. La relación de todos los componentes entre sí.</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Tomar en cuenta criterios de evaluación que indiquen al colectivo las condiciones externas e internas que influyen en la toma de decisiones para las actividades didácticas.</a:t>
            </a:r>
          </a:p>
        </p:txBody>
      </p:sp>
      <p:sp>
        <p:nvSpPr>
          <p:cNvPr id="9" name="8 CuadroTexto"/>
          <p:cNvSpPr txBox="1"/>
          <p:nvPr/>
        </p:nvSpPr>
        <p:spPr>
          <a:xfrm>
            <a:off x="1043608" y="447055"/>
            <a:ext cx="8352928" cy="461665"/>
          </a:xfrm>
          <a:prstGeom prst="rect">
            <a:avLst/>
          </a:prstGeom>
          <a:noFill/>
        </p:spPr>
        <p:txBody>
          <a:bodyPr wrap="square" rtlCol="0">
            <a:spAutoFit/>
          </a:bodyPr>
          <a:lstStyle/>
          <a:p>
            <a:pPr algn="ctr"/>
            <a:r>
              <a:rPr lang="es-MX" sz="2400" dirty="0" smtClean="0"/>
              <a:t>Para evaluar, el CTE </a:t>
            </a:r>
            <a:r>
              <a:rPr lang="es-MX" sz="2400" dirty="0" smtClean="0"/>
              <a:t>tendrá </a:t>
            </a:r>
            <a:r>
              <a:rPr lang="es-MX" sz="2400" dirty="0" smtClean="0"/>
              <a:t>que ampliar su concepto de:</a:t>
            </a:r>
            <a:endParaRPr lang="es-MX" sz="2400" dirty="0"/>
          </a:p>
        </p:txBody>
      </p:sp>
      <p:grpSp>
        <p:nvGrpSpPr>
          <p:cNvPr id="2" name="1 Grupo"/>
          <p:cNvGrpSpPr/>
          <p:nvPr/>
        </p:nvGrpSpPr>
        <p:grpSpPr>
          <a:xfrm>
            <a:off x="48925" y="1475749"/>
            <a:ext cx="3861440" cy="4038708"/>
            <a:chOff x="48925" y="1475749"/>
            <a:chExt cx="3861440" cy="4038708"/>
          </a:xfrm>
        </p:grpSpPr>
        <p:sp>
          <p:nvSpPr>
            <p:cNvPr id="3" name="2 Rectángulo"/>
            <p:cNvSpPr/>
            <p:nvPr/>
          </p:nvSpPr>
          <p:spPr>
            <a:xfrm>
              <a:off x="516142" y="1475749"/>
              <a:ext cx="264207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Metodología</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172" name="Picture 4" descr="https://tse4.mm.bing.net/th?id=OIP.Mecf93bc5567190b82b3fac3863b4544eo0&amp;pid=15.1&amp;P=0&amp;w=271&amp;h=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5" y="2607689"/>
              <a:ext cx="3861440" cy="29067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24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23928" y="1700808"/>
            <a:ext cx="5040560"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MX" dirty="0" smtClean="0"/>
              <a:t>Tener conciencia de que  el aprendizaje del estudiante es el centro de la evaluación, más no lo único que debe ser evaluado.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Poner especial énfasis en la valoración del desempeño docente, en las habilidades, conocimientos y actitudes de los maestros que influyen en el proceso. Establecer criterios para el perfeccionamiento.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Evaluar las propias herramientas y estrategias de evaluación (</a:t>
            </a:r>
            <a:r>
              <a:rPr lang="es-MX" dirty="0" err="1" smtClean="0"/>
              <a:t>metaevaluación</a:t>
            </a:r>
            <a:r>
              <a:rPr lang="es-MX" dirty="0" smtClean="0"/>
              <a:t>) en términos de su pertinencia en el contexto en el que son aplicadas.</a:t>
            </a:r>
          </a:p>
        </p:txBody>
      </p:sp>
      <p:sp>
        <p:nvSpPr>
          <p:cNvPr id="9" name="8 CuadroTexto"/>
          <p:cNvSpPr txBox="1"/>
          <p:nvPr/>
        </p:nvSpPr>
        <p:spPr>
          <a:xfrm>
            <a:off x="1043608" y="447055"/>
            <a:ext cx="8352928" cy="461665"/>
          </a:xfrm>
          <a:prstGeom prst="rect">
            <a:avLst/>
          </a:prstGeom>
          <a:noFill/>
        </p:spPr>
        <p:txBody>
          <a:bodyPr wrap="square" rtlCol="0">
            <a:spAutoFit/>
          </a:bodyPr>
          <a:lstStyle/>
          <a:p>
            <a:pPr algn="ctr"/>
            <a:r>
              <a:rPr lang="es-MX" sz="2400" dirty="0" smtClean="0"/>
              <a:t>Para evaluar, el CTE tendrán que ampliar su concepto de:</a:t>
            </a:r>
            <a:endParaRPr lang="es-MX" sz="2400" dirty="0"/>
          </a:p>
        </p:txBody>
      </p:sp>
      <p:grpSp>
        <p:nvGrpSpPr>
          <p:cNvPr id="2" name="1 Grupo"/>
          <p:cNvGrpSpPr/>
          <p:nvPr/>
        </p:nvGrpSpPr>
        <p:grpSpPr>
          <a:xfrm>
            <a:off x="323528" y="1475749"/>
            <a:ext cx="3373384" cy="3915235"/>
            <a:chOff x="323528" y="1475749"/>
            <a:chExt cx="3373384" cy="3915235"/>
          </a:xfrm>
        </p:grpSpPr>
        <p:sp>
          <p:nvSpPr>
            <p:cNvPr id="3" name="2 Rectángulo"/>
            <p:cNvSpPr/>
            <p:nvPr/>
          </p:nvSpPr>
          <p:spPr>
            <a:xfrm>
              <a:off x="704496" y="1475749"/>
              <a:ext cx="2265365"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Evaluación</a:t>
              </a:r>
              <a:endParaRPr lang="es-ES" sz="3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9218" name="Picture 2" descr="https://tse2.mm.bing.net/th?id=OIP.M14212f0f040c7097c36ef3c10b97ee70H0&amp;pid=15.1&amp;P=0&amp;w=241&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3373384" cy="30421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4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tividad 2.1 Guía para elaborar la RMA">
  <a:themeElements>
    <a:clrScheme name="Personalizado 2">
      <a:dk1>
        <a:sysClr val="windowText" lastClr="000000"/>
      </a:dk1>
      <a:lt1>
        <a:sysClr val="window" lastClr="FFFFFF"/>
      </a:lt1>
      <a:dk2>
        <a:srgbClr val="3E3D2D"/>
      </a:dk2>
      <a:lt2>
        <a:srgbClr val="DFFF82"/>
      </a:lt2>
      <a:accent1>
        <a:srgbClr val="CFFF43"/>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Actividad 2.1 Guía para elaborar la RMA</Template>
  <TotalTime>416</TotalTime>
  <Words>1151</Words>
  <Application>Microsoft Office PowerPoint</Application>
  <PresentationFormat>Presentación en pantalla (4:3)</PresentationFormat>
  <Paragraphs>134</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Actividad 2.1 Guía para elaborar la RMA</vt:lpstr>
      <vt:lpstr>Algunas consideraciones para realizar un diagnóstico colegiado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Algunas consideraciones para realizar un diagnóstico colegiado</dc:title>
  <dc:creator>user</dc:creator>
  <cp:lastModifiedBy>user</cp:lastModifiedBy>
  <cp:revision>28</cp:revision>
  <dcterms:created xsi:type="dcterms:W3CDTF">2016-06-13T16:41:29Z</dcterms:created>
  <dcterms:modified xsi:type="dcterms:W3CDTF">2016-06-22T15:36:22Z</dcterms:modified>
</cp:coreProperties>
</file>